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4"/>
  </p:notesMasterIdLst>
  <p:handoutMasterIdLst>
    <p:handoutMasterId r:id="rId59"/>
  </p:handoutMasterIdLst>
  <p:sldIdLst>
    <p:sldId id="607" r:id="rId3"/>
    <p:sldId id="3059" r:id="rId5"/>
    <p:sldId id="3061" r:id="rId6"/>
    <p:sldId id="2886" r:id="rId7"/>
    <p:sldId id="2940" r:id="rId8"/>
    <p:sldId id="2941" r:id="rId9"/>
    <p:sldId id="2942" r:id="rId10"/>
    <p:sldId id="3060" r:id="rId11"/>
    <p:sldId id="2952" r:id="rId12"/>
    <p:sldId id="2938" r:id="rId13"/>
    <p:sldId id="2939" r:id="rId14"/>
    <p:sldId id="2949" r:id="rId15"/>
    <p:sldId id="2950" r:id="rId16"/>
    <p:sldId id="2951" r:id="rId17"/>
    <p:sldId id="2945" r:id="rId18"/>
    <p:sldId id="3051" r:id="rId19"/>
    <p:sldId id="3012" r:id="rId20"/>
    <p:sldId id="3064" r:id="rId21"/>
    <p:sldId id="3016" r:id="rId22"/>
    <p:sldId id="3017" r:id="rId23"/>
    <p:sldId id="3019" r:id="rId24"/>
    <p:sldId id="3020" r:id="rId25"/>
    <p:sldId id="3018" r:id="rId26"/>
    <p:sldId id="3021" r:id="rId27"/>
    <p:sldId id="3065" r:id="rId28"/>
    <p:sldId id="3113" r:id="rId29"/>
    <p:sldId id="3067" r:id="rId30"/>
    <p:sldId id="3068" r:id="rId31"/>
    <p:sldId id="3069" r:id="rId32"/>
    <p:sldId id="3070" r:id="rId33"/>
    <p:sldId id="3071" r:id="rId34"/>
    <p:sldId id="3050" r:id="rId35"/>
    <p:sldId id="3040" r:id="rId36"/>
    <p:sldId id="3062" r:id="rId37"/>
    <p:sldId id="3063" r:id="rId38"/>
    <p:sldId id="2962" r:id="rId39"/>
    <p:sldId id="2963" r:id="rId40"/>
    <p:sldId id="2969" r:id="rId41"/>
    <p:sldId id="2964" r:id="rId42"/>
    <p:sldId id="2965" r:id="rId43"/>
    <p:sldId id="3011" r:id="rId44"/>
    <p:sldId id="3022" r:id="rId45"/>
    <p:sldId id="3024" r:id="rId46"/>
    <p:sldId id="3026" r:id="rId47"/>
    <p:sldId id="3027" r:id="rId48"/>
    <p:sldId id="3028" r:id="rId49"/>
    <p:sldId id="3025" r:id="rId50"/>
    <p:sldId id="3072" r:id="rId51"/>
    <p:sldId id="2960" r:id="rId52"/>
    <p:sldId id="2961" r:id="rId53"/>
    <p:sldId id="3008" r:id="rId54"/>
    <p:sldId id="3009" r:id="rId55"/>
    <p:sldId id="3010" r:id="rId56"/>
    <p:sldId id="3066" r:id="rId57"/>
    <p:sldId id="2882" r:id="rId58"/>
  </p:sldIdLst>
  <p:sldSz cx="12192000" cy="6858000"/>
  <p:notesSz cx="6858000" cy="9144000"/>
  <p:embeddedFontLst>
    <p:embeddedFont>
      <p:font typeface="Malgun Gothic Semilight" panose="020B0502040204020203" pitchFamily="34" charset="-122"/>
      <p:regular r:id="rId63"/>
    </p:embeddedFont>
    <p:embeddedFont>
      <p:font typeface="阿里巴巴普惠体 3.0 105 Heavy" panose="00020600040101010101" charset="-122"/>
      <p:bold r:id="rId64"/>
    </p:embeddedFont>
    <p:embeddedFont>
      <p:font typeface="微软雅黑" panose="020B0503020204020204" pitchFamily="34" charset="-122"/>
      <p:regular r:id="rId65"/>
    </p:embeddedFont>
    <p:embeddedFont>
      <p:font typeface="Calibri" panose="020F0502020204030204" charset="0"/>
      <p:regular r:id="rId66"/>
      <p:bold r:id="rId67"/>
      <p:italic r:id="rId68"/>
      <p:boldItalic r:id="rId69"/>
    </p:embeddedFont>
    <p:embeddedFont>
      <p:font typeface="黑体" panose="02010609060101010101" pitchFamily="2" charset="-122"/>
      <p:regular r:id="rId70"/>
    </p:embeddedFont>
    <p:embeddedFont>
      <p:font typeface="仿宋" panose="02010609060101010101" pitchFamily="49" charset="-122"/>
      <p:regular r:id="rId71"/>
    </p:embeddedFont>
    <p:embeddedFont>
      <p:font typeface="优设标题黑" panose="00000500000000000000" pitchFamily="2" charset="-122"/>
      <p:regular r:id="rId72"/>
    </p:embeddedFont>
    <p:embeddedFont>
      <p:font typeface="等线" panose="02010600030101010101" charset="-122"/>
      <p:regular r:id="rId73"/>
    </p:embeddedFont>
  </p:embeddedFontLst>
  <p:custDataLst>
    <p:tags r:id="rId74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8EDA3"/>
    <a:srgbClr val="B3DFED"/>
    <a:srgbClr val="A58585"/>
    <a:srgbClr val="DA7D8D"/>
    <a:srgbClr val="C60C2B"/>
    <a:srgbClr val="A5A5A5"/>
    <a:srgbClr val="A7A7A7"/>
    <a:srgbClr val="561616"/>
    <a:srgbClr val="8A1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0407" autoAdjust="0"/>
  </p:normalViewPr>
  <p:slideViewPr>
    <p:cSldViewPr>
      <p:cViewPr varScale="1">
        <p:scale>
          <a:sx n="100" d="100"/>
          <a:sy n="100" d="100"/>
        </p:scale>
        <p:origin x="94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2"/>
      </p:cViewPr>
      <p:guideLst>
        <p:guide orient="horz" pos="2879"/>
        <p:guide pos="217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gs" Target="tags/tag2.xml"/><Relationship Id="rId73" Type="http://schemas.openxmlformats.org/officeDocument/2006/relationships/font" Target="fonts/font11.fntdata"/><Relationship Id="rId72" Type="http://schemas.openxmlformats.org/officeDocument/2006/relationships/font" Target="fonts/font10.fntdata"/><Relationship Id="rId71" Type="http://schemas.openxmlformats.org/officeDocument/2006/relationships/font" Target="fonts/font9.fntdata"/><Relationship Id="rId70" Type="http://schemas.openxmlformats.org/officeDocument/2006/relationships/font" Target="fonts/font8.fntdata"/><Relationship Id="rId7" Type="http://schemas.openxmlformats.org/officeDocument/2006/relationships/slide" Target="slides/slide4.xml"/><Relationship Id="rId69" Type="http://schemas.openxmlformats.org/officeDocument/2006/relationships/font" Target="fonts/font7.fntdata"/><Relationship Id="rId68" Type="http://schemas.openxmlformats.org/officeDocument/2006/relationships/font" Target="fonts/font6.fntdata"/><Relationship Id="rId67" Type="http://schemas.openxmlformats.org/officeDocument/2006/relationships/font" Target="fonts/font5.fntdata"/><Relationship Id="rId66" Type="http://schemas.openxmlformats.org/officeDocument/2006/relationships/font" Target="fonts/font4.fntdata"/><Relationship Id="rId65" Type="http://schemas.openxmlformats.org/officeDocument/2006/relationships/font" Target="fonts/font3.fntdata"/><Relationship Id="rId64" Type="http://schemas.openxmlformats.org/officeDocument/2006/relationships/font" Target="fonts/font2.fntdata"/><Relationship Id="rId63" Type="http://schemas.openxmlformats.org/officeDocument/2006/relationships/font" Target="fonts/font1.fntdata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8C263-DB23-4269-A659-98FBDEAC90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15222-A140-4C23-97D9-437774B818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国外厂商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国内厂商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0F3E8C-8BCD-4A8F-98D8-F8D96B87BD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lvl1pPr eaLnBrk="1" hangingPunct="1">
              <a:defRPr smtClean="0"/>
            </a:lvl1pPr>
          </a:lstStyle>
          <a:p>
            <a:pPr>
              <a:defRPr/>
            </a:pPr>
            <a:fld id="{4AAA05D2-2F82-4D1D-9A69-4CC173608B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0DC6-9137-4375-A069-C3F907DD4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992C-78CB-4BAA-B0F1-55AD6A770FF8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slide" Target="slide8.xml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slide" Target="slide8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slide" Target="slide8.xml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slide" Target="slide8.xml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slide" Target="slide8.xml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hyperlink" Target="2B&#37197;&#32622;&#21464;&#26356;&#25805;&#20316;&#23457;&#35745;&#21450;&#20462;&#22797;.exe" TargetMode="External"/><Relationship Id="rId8" Type="http://schemas.openxmlformats.org/officeDocument/2006/relationships/hyperlink" Target="2A&#37197;&#32622;&#21464;&#26356;&#33258;&#21160;&#26816;&#27979;&#21450;&#20462;&#22797;.exe" TargetMode="External"/><Relationship Id="rId7" Type="http://schemas.openxmlformats.org/officeDocument/2006/relationships/hyperlink" Target="1F&#29992;&#25143;&#26435;&#38480;&#31649;&#29702;.exe" TargetMode="External"/><Relationship Id="rId6" Type="http://schemas.openxmlformats.org/officeDocument/2006/relationships/hyperlink" Target="1E&#33258;&#21160;&#23548;&#20986;&#37197;&#32622;&#21040;&#25991;&#20214;&#20013;.exe" TargetMode="External"/><Relationship Id="rId5" Type="http://schemas.openxmlformats.org/officeDocument/2006/relationships/hyperlink" Target="1D&#37197;&#32622;&#22522;&#32447;&#31649;&#29702;.exe" TargetMode="External"/><Relationship Id="rId4" Type="http://schemas.openxmlformats.org/officeDocument/2006/relationships/hyperlink" Target="1C&#33258;&#21160;&#20998;&#32452;.exe" TargetMode="External"/><Relationship Id="rId3" Type="http://schemas.openxmlformats.org/officeDocument/2006/relationships/hyperlink" Target="1B&#35774;&#22791;&#25209;&#37327;&#23548;&#20837;.exe" TargetMode="External"/><Relationship Id="rId24" Type="http://schemas.openxmlformats.org/officeDocument/2006/relationships/notesSlide" Target="../notesSlides/notesSlide49.xml"/><Relationship Id="rId23" Type="http://schemas.openxmlformats.org/officeDocument/2006/relationships/slideLayout" Target="../slideLayouts/slideLayout2.xml"/><Relationship Id="rId22" Type="http://schemas.openxmlformats.org/officeDocument/2006/relationships/hyperlink" Target="4C&#35774;&#22791;&#20449;&#24687;&#27983;&#35272;&#28155;&#21152;&#23646;&#24615;&#21450;&#25253;&#34920;.exe" TargetMode="External"/><Relationship Id="rId21" Type="http://schemas.openxmlformats.org/officeDocument/2006/relationships/hyperlink" Target="4BCognos&#25253;&#34920;.exe" TargetMode="External"/><Relationship Id="rId20" Type="http://schemas.openxmlformats.org/officeDocument/2006/relationships/hyperlink" Target="4A&#20869;&#32622;&#25253;&#34920;.exe" TargetMode="External"/><Relationship Id="rId2" Type="http://schemas.openxmlformats.org/officeDocument/2006/relationships/hyperlink" Target="1A&#36816;&#32500;&#38754;&#26495;.exe" TargetMode="External"/><Relationship Id="rId19" Type="http://schemas.openxmlformats.org/officeDocument/2006/relationships/hyperlink" Target="3F&#36890;&#36807;&#35268;&#21017;&#29983;&#25104;&#22686;&#37327;&#30340;&#21464;&#26356;&#33050;&#26412;.exe" TargetMode="External"/><Relationship Id="rId18" Type="http://schemas.openxmlformats.org/officeDocument/2006/relationships/hyperlink" Target="3E&#29992;&#24102;&#21442;&#25968;&#30340;&#27169;&#26495;&#36827;&#34892;&#37197;&#32622;.exe" TargetMode="External"/><Relationship Id="rId17" Type="http://schemas.openxmlformats.org/officeDocument/2006/relationships/hyperlink" Target="3D&#25209;&#37327;&#28155;&#21152;&#25110;&#26367;&#25442;&#37197;&#32622;.exe" TargetMode="External"/><Relationship Id="rId16" Type="http://schemas.openxmlformats.org/officeDocument/2006/relationships/hyperlink" Target="3C&#19981;&#24403;&#21464;&#26356;&#33258;&#24840;.exe" TargetMode="External"/><Relationship Id="rId15" Type="http://schemas.openxmlformats.org/officeDocument/2006/relationships/hyperlink" Target="3B&#19981;&#37325;&#21551;&#35774;&#22791;&#24674;&#22797;Startup&#37197;&#32622;.exe" TargetMode="External"/><Relationship Id="rId14" Type="http://schemas.openxmlformats.org/officeDocument/2006/relationships/hyperlink" Target="3A&#19981;&#29992;&#37325;&#21551;&#35774;&#22791;&#30340;&#37197;&#32622;&#22238;&#28378;.exe" TargetMode="External"/><Relationship Id="rId13" Type="http://schemas.openxmlformats.org/officeDocument/2006/relationships/hyperlink" Target="2F&#37319;&#38598;&#21160;&#24577;&#20449;&#24687;&#36827;&#34892;&#27604;&#23545;&#21644;&#26816;&#26597;.exe" TargetMode="External"/><Relationship Id="rId12" Type="http://schemas.openxmlformats.org/officeDocument/2006/relationships/hyperlink" Target="2E&#33258;&#21160;&#37319;&#38598;&#35774;&#22791;&#24207;&#21015;&#21495;.exe" TargetMode="External"/><Relationship Id="rId11" Type="http://schemas.openxmlformats.org/officeDocument/2006/relationships/hyperlink" Target="2D&#33258;&#21160;&#36827;&#34892;&#21629;&#20196;&#35821;&#27861;&#20998;&#26512;.exe" TargetMode="External"/><Relationship Id="rId10" Type="http://schemas.openxmlformats.org/officeDocument/2006/relationships/hyperlink" Target="2C&#24320;&#31665;&#21363;&#29992;&#30340;&#21512;&#35268;&#26816;&#26597;.exe" TargetMode="Externa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jpe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2.jpe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jpe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7359" y="3501884"/>
            <a:ext cx="5174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Malgun Gothic Semilight" panose="020B0502040204020203" pitchFamily="34" charset="-122"/>
              </a:rPr>
              <a:t>四川融科智联科技有限公司</a:t>
            </a:r>
            <a:endParaRPr lang="en-US" altLang="zh-CN" sz="2800" b="1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Malgun Gothic Semilight" panose="020B0502040204020203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28" y="2628441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重庆旗能电铝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-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数据安全管理平台交流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grpSp>
        <p:nvGrpSpPr>
          <p:cNvPr id="12" name="组合 63"/>
          <p:cNvGrpSpPr/>
          <p:nvPr/>
        </p:nvGrpSpPr>
        <p:grpSpPr>
          <a:xfrm>
            <a:off x="2351584" y="5241462"/>
            <a:ext cx="407529" cy="407525"/>
            <a:chOff x="5196486" y="5946187"/>
            <a:chExt cx="305647" cy="305644"/>
          </a:xfrm>
        </p:grpSpPr>
        <p:grpSp>
          <p:nvGrpSpPr>
            <p:cNvPr id="13" name="组合 64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Freeform 44"/>
            <p:cNvSpPr>
              <a:spLocks noEditPoints="1"/>
            </p:cNvSpPr>
            <p:nvPr/>
          </p:nvSpPr>
          <p:spPr bwMode="auto">
            <a:xfrm>
              <a:off x="5276888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68"/>
          <p:cNvGrpSpPr/>
          <p:nvPr/>
        </p:nvGrpSpPr>
        <p:grpSpPr>
          <a:xfrm>
            <a:off x="2941447" y="5241462"/>
            <a:ext cx="407529" cy="407525"/>
            <a:chOff x="5638883" y="5946187"/>
            <a:chExt cx="305647" cy="305644"/>
          </a:xfrm>
        </p:grpSpPr>
        <p:grpSp>
          <p:nvGrpSpPr>
            <p:cNvPr id="18" name="组合 69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5694390" y="6035130"/>
              <a:ext cx="194632" cy="113061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73"/>
          <p:cNvGrpSpPr/>
          <p:nvPr/>
        </p:nvGrpSpPr>
        <p:grpSpPr>
          <a:xfrm>
            <a:off x="1155958" y="5241462"/>
            <a:ext cx="407529" cy="407525"/>
            <a:chOff x="4299766" y="5946187"/>
            <a:chExt cx="305647" cy="305644"/>
          </a:xfrm>
        </p:grpSpPr>
        <p:grpSp>
          <p:nvGrpSpPr>
            <p:cNvPr id="23" name="组合 74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78"/>
          <p:cNvGrpSpPr/>
          <p:nvPr/>
        </p:nvGrpSpPr>
        <p:grpSpPr>
          <a:xfrm>
            <a:off x="1743456" y="5241462"/>
            <a:ext cx="407529" cy="407525"/>
            <a:chOff x="4740390" y="5946187"/>
            <a:chExt cx="305647" cy="305644"/>
          </a:xfrm>
        </p:grpSpPr>
        <p:grpSp>
          <p:nvGrpSpPr>
            <p:cNvPr id="31" name="组合 79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623392" y="4005064"/>
            <a:ext cx="55347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5" y="200349"/>
            <a:ext cx="2360059" cy="545864"/>
          </a:xfrm>
          <a:prstGeom prst="rect">
            <a:avLst/>
          </a:prstGeom>
        </p:spPr>
      </p:pic>
      <p:sp>
        <p:nvSpPr>
          <p:cNvPr id="2" name="TextBox 9"/>
          <p:cNvSpPr txBox="1"/>
          <p:nvPr/>
        </p:nvSpPr>
        <p:spPr>
          <a:xfrm>
            <a:off x="4583832" y="4226082"/>
            <a:ext cx="1943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阿里巴巴普惠体 3.0 105 Heavy" panose="00020600040101010101" charset="-122"/>
              </a:rPr>
              <a:t>2025-02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阿里巴巴普惠体 3.0 105 Heavy" panose="000206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9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99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99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99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全栈技术服务能力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55641" y="1402414"/>
            <a:ext cx="8064031" cy="1346907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传统事务型数据库产品：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Informix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DB2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、达梦、南大通用、人大金仓、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PostgreSQL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非结构化数据库产品：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MangoDB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分布式数据库产品：巨杉、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TiDB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、易鲸捷、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TDSQL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GreenPlum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2489" y="1332170"/>
            <a:ext cx="147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normalizeH="0" baseline="0" noProof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kumimoji="0" lang="zh-CN" altLang="en-US" sz="2000" i="0" u="none" strike="noStrike" kern="1200" normalizeH="0" baseline="0" noProof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9110" y="1718786"/>
            <a:ext cx="1206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1200" normalizeH="0" baseline="0" noProof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Database</a:t>
            </a:r>
            <a:endParaRPr kumimoji="0" lang="zh-CN" altLang="en-US" sz="1400" i="0" u="none" strike="noStrike" kern="1200" normalizeH="0" baseline="0" noProof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半闭框 6"/>
          <p:cNvSpPr/>
          <p:nvPr/>
        </p:nvSpPr>
        <p:spPr>
          <a:xfrm>
            <a:off x="2765050" y="1338851"/>
            <a:ext cx="751562" cy="443720"/>
          </a:xfrm>
          <a:prstGeom prst="halfFram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55640" y="2999475"/>
            <a:ext cx="8064033" cy="1350563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中间件产品：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Weblogic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Tuxedo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中间件产品：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Websphere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Application Server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Websphere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MQ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开源中间件产品：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Jboss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国产中间件产品：东方通、宝兰德等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2489" y="2840458"/>
            <a:ext cx="147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中间件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13654" y="3174773"/>
            <a:ext cx="1377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Middleware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半闭框 13"/>
          <p:cNvSpPr/>
          <p:nvPr/>
        </p:nvSpPr>
        <p:spPr>
          <a:xfrm>
            <a:off x="2765050" y="2958254"/>
            <a:ext cx="839665" cy="443720"/>
          </a:xfrm>
          <a:prstGeom prst="half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55641" y="4637131"/>
            <a:ext cx="8064033" cy="1346907"/>
          </a:xfrm>
          <a:prstGeom prst="rect">
            <a:avLst/>
          </a:prstGeom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服务器虚拟化产品：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vsphere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FusionSphere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桌面虚拟化产品：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FusionAcess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存储虚拟化产品：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vSAN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FusionStorage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其它虚拟化产品：基于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KVM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等开源虚拟化产品、私有云产品及容器云产品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62489" y="4500576"/>
            <a:ext cx="147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2919" y="4863155"/>
            <a:ext cx="1078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Virtualize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半闭框 18"/>
          <p:cNvSpPr/>
          <p:nvPr/>
        </p:nvSpPr>
        <p:spPr>
          <a:xfrm>
            <a:off x="2765050" y="4576985"/>
            <a:ext cx="839665" cy="443720"/>
          </a:xfrm>
          <a:prstGeom prst="halfFram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全栈技术服务能力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19737" y="1523281"/>
            <a:ext cx="7136240" cy="1346907"/>
          </a:xfrm>
          <a:prstGeom prst="rect">
            <a:avLst/>
          </a:prstGeom>
          <a:ln w="19050">
            <a:solidFill>
              <a:srgbClr val="CC99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传统小机硬件及操作系统：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 AIX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HPUX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Solaris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Redhat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 Linux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Suse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Server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国产化操作系统：麒麟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KylinOS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、统信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UOS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6221" y="1436507"/>
            <a:ext cx="261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pc="300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硬件及操作系统</a:t>
            </a:r>
            <a:endParaRPr lang="zh-CN" altLang="en-US" spc="300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半闭框 19"/>
          <p:cNvSpPr/>
          <p:nvPr/>
        </p:nvSpPr>
        <p:spPr>
          <a:xfrm>
            <a:off x="3629145" y="1458088"/>
            <a:ext cx="751562" cy="443720"/>
          </a:xfrm>
          <a:prstGeom prst="halfFrame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19736" y="3405699"/>
            <a:ext cx="7136240" cy="700898"/>
          </a:xfrm>
          <a:prstGeom prst="rect">
            <a:avLst/>
          </a:prstGeom>
          <a:ln w="190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传统存储产品：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、联想、浪潮等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分布式存储产品：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vSAN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FusionStorage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半闭框 21"/>
          <p:cNvSpPr/>
          <p:nvPr/>
        </p:nvSpPr>
        <p:spPr>
          <a:xfrm>
            <a:off x="3629145" y="3351778"/>
            <a:ext cx="839665" cy="443720"/>
          </a:xfrm>
          <a:prstGeom prst="half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719736" y="4725144"/>
            <a:ext cx="7136240" cy="1023742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网络交换机产品：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CISCO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、新华三、锐捷等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网络无线产品：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CISCO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、新华三、锐捷、信锐等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网络安全产品：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CISCO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、新华三、深信服等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半闭框 23"/>
          <p:cNvSpPr/>
          <p:nvPr/>
        </p:nvSpPr>
        <p:spPr>
          <a:xfrm>
            <a:off x="3629145" y="4664998"/>
            <a:ext cx="839665" cy="443720"/>
          </a:xfrm>
          <a:prstGeom prst="halfFram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3779" y="1860086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spc="30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100" dirty="0">
                <a:solidFill>
                  <a:srgbClr val="CC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 &amp; Operating System</a:t>
            </a:r>
            <a:endParaRPr lang="zh-CN" altLang="en-US" sz="1100" dirty="0">
              <a:solidFill>
                <a:srgbClr val="CC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83080" y="3284149"/>
            <a:ext cx="147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65997" y="3638610"/>
            <a:ext cx="913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Storage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87869" y="4664998"/>
            <a:ext cx="190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网络和安全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69901" y="5050129"/>
            <a:ext cx="1906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Networking &amp; Security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技术证书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88" y="920355"/>
            <a:ext cx="3842521" cy="5695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33" y="920355"/>
            <a:ext cx="3813718" cy="5695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技术证书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84" y="936442"/>
            <a:ext cx="3814215" cy="56928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80" y="946565"/>
            <a:ext cx="3822492" cy="56726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技术证书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81" y="1101333"/>
            <a:ext cx="4652037" cy="4085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ïśliďé"/>
          <p:cNvSpPr/>
          <p:nvPr/>
        </p:nvSpPr>
        <p:spPr>
          <a:xfrm>
            <a:off x="911424" y="1892829"/>
            <a:ext cx="10287099" cy="2887184"/>
          </a:xfrm>
          <a:prstGeom prst="bracketPair">
            <a:avLst>
              <a:gd name="adj" fmla="val 3859"/>
            </a:avLst>
          </a:prstGeom>
          <a:ln w="3175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21920" tIns="60960" rIns="121920" bIns="60960" rtlCol="0" anchor="ctr">
            <a:normAutofit/>
          </a:bodyPr>
          <a:lstStyle/>
          <a:p>
            <a:pPr algn="ctr"/>
            <a:endParaRPr lang="zh-CN" altLang="en-US" sz="3200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45" y="164637"/>
            <a:ext cx="2360059" cy="54586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87093" y="2446828"/>
            <a:ext cx="6864356" cy="1469791"/>
            <a:chOff x="2165319" y="1835121"/>
            <a:chExt cx="5148267" cy="1102343"/>
          </a:xfrm>
        </p:grpSpPr>
        <p:sp>
          <p:nvSpPr>
            <p:cNvPr id="13" name="star-in-hexagon-of-small-triangles_33067"/>
            <p:cNvSpPr/>
            <p:nvPr/>
          </p:nvSpPr>
          <p:spPr>
            <a:xfrm>
              <a:off x="2165319" y="1835121"/>
              <a:ext cx="750497" cy="660864"/>
            </a:xfrm>
            <a:custGeom>
              <a:avLst/>
              <a:gdLst>
                <a:gd name="connsiteX0" fmla="*/ 357859 w 567024"/>
                <a:gd name="connsiteY0" fmla="*/ 395964 h 499304"/>
                <a:gd name="connsiteX1" fmla="*/ 417295 w 567024"/>
                <a:gd name="connsiteY1" fmla="*/ 499304 h 499304"/>
                <a:gd name="connsiteX2" fmla="*/ 298423 w 567024"/>
                <a:gd name="connsiteY2" fmla="*/ 499304 h 499304"/>
                <a:gd name="connsiteX3" fmla="*/ 209190 w 567024"/>
                <a:gd name="connsiteY3" fmla="*/ 395964 h 499304"/>
                <a:gd name="connsiteX4" fmla="*/ 268602 w 567024"/>
                <a:gd name="connsiteY4" fmla="*/ 499304 h 499304"/>
                <a:gd name="connsiteX5" fmla="*/ 148487 w 567024"/>
                <a:gd name="connsiteY5" fmla="*/ 499304 h 499304"/>
                <a:gd name="connsiteX6" fmla="*/ 373391 w 567024"/>
                <a:gd name="connsiteY6" fmla="*/ 387059 h 499304"/>
                <a:gd name="connsiteX7" fmla="*/ 492263 w 567024"/>
                <a:gd name="connsiteY7" fmla="*/ 387059 h 499304"/>
                <a:gd name="connsiteX8" fmla="*/ 432827 w 567024"/>
                <a:gd name="connsiteY8" fmla="*/ 490192 h 499304"/>
                <a:gd name="connsiteX9" fmla="*/ 223455 w 567024"/>
                <a:gd name="connsiteY9" fmla="*/ 387059 h 499304"/>
                <a:gd name="connsiteX10" fmla="*/ 343570 w 567024"/>
                <a:gd name="connsiteY10" fmla="*/ 387059 h 499304"/>
                <a:gd name="connsiteX11" fmla="*/ 282866 w 567024"/>
                <a:gd name="connsiteY11" fmla="*/ 490192 h 499304"/>
                <a:gd name="connsiteX12" fmla="*/ 74968 w 567024"/>
                <a:gd name="connsiteY12" fmla="*/ 387059 h 499304"/>
                <a:gd name="connsiteX13" fmla="*/ 193840 w 567024"/>
                <a:gd name="connsiteY13" fmla="*/ 387059 h 499304"/>
                <a:gd name="connsiteX14" fmla="*/ 134404 w 567024"/>
                <a:gd name="connsiteY14" fmla="*/ 490192 h 499304"/>
                <a:gd name="connsiteX15" fmla="*/ 432827 w 567024"/>
                <a:gd name="connsiteY15" fmla="*/ 266944 h 499304"/>
                <a:gd name="connsiteX16" fmla="*/ 492263 w 567024"/>
                <a:gd name="connsiteY16" fmla="*/ 370284 h 499304"/>
                <a:gd name="connsiteX17" fmla="*/ 373391 w 567024"/>
                <a:gd name="connsiteY17" fmla="*/ 370284 h 499304"/>
                <a:gd name="connsiteX18" fmla="*/ 134404 w 567024"/>
                <a:gd name="connsiteY18" fmla="*/ 266944 h 499304"/>
                <a:gd name="connsiteX19" fmla="*/ 193840 w 567024"/>
                <a:gd name="connsiteY19" fmla="*/ 370284 h 499304"/>
                <a:gd name="connsiteX20" fmla="*/ 74968 w 567024"/>
                <a:gd name="connsiteY20" fmla="*/ 370284 h 499304"/>
                <a:gd name="connsiteX21" fmla="*/ 446909 w 567024"/>
                <a:gd name="connsiteY21" fmla="*/ 258039 h 499304"/>
                <a:gd name="connsiteX22" fmla="*/ 567024 w 567024"/>
                <a:gd name="connsiteY22" fmla="*/ 258039 h 499304"/>
                <a:gd name="connsiteX23" fmla="*/ 507613 w 567024"/>
                <a:gd name="connsiteY23" fmla="*/ 361172 h 499304"/>
                <a:gd name="connsiteX24" fmla="*/ 0 w 567024"/>
                <a:gd name="connsiteY24" fmla="*/ 258039 h 499304"/>
                <a:gd name="connsiteX25" fmla="*/ 118872 w 567024"/>
                <a:gd name="connsiteY25" fmla="*/ 258039 h 499304"/>
                <a:gd name="connsiteX26" fmla="*/ 59436 w 567024"/>
                <a:gd name="connsiteY26" fmla="*/ 361172 h 499304"/>
                <a:gd name="connsiteX27" fmla="*/ 507613 w 567024"/>
                <a:gd name="connsiteY27" fmla="*/ 137925 h 499304"/>
                <a:gd name="connsiteX28" fmla="*/ 567024 w 567024"/>
                <a:gd name="connsiteY28" fmla="*/ 241265 h 499304"/>
                <a:gd name="connsiteX29" fmla="*/ 446909 w 567024"/>
                <a:gd name="connsiteY29" fmla="*/ 241265 h 499304"/>
                <a:gd name="connsiteX30" fmla="*/ 59436 w 567024"/>
                <a:gd name="connsiteY30" fmla="*/ 137925 h 499304"/>
                <a:gd name="connsiteX31" fmla="*/ 118872 w 567024"/>
                <a:gd name="connsiteY31" fmla="*/ 241265 h 499304"/>
                <a:gd name="connsiteX32" fmla="*/ 0 w 567024"/>
                <a:gd name="connsiteY32" fmla="*/ 241265 h 499304"/>
                <a:gd name="connsiteX33" fmla="*/ 373391 w 567024"/>
                <a:gd name="connsiteY33" fmla="*/ 129020 h 499304"/>
                <a:gd name="connsiteX34" fmla="*/ 492263 w 567024"/>
                <a:gd name="connsiteY34" fmla="*/ 129020 h 499304"/>
                <a:gd name="connsiteX35" fmla="*/ 432827 w 567024"/>
                <a:gd name="connsiteY35" fmla="*/ 232153 h 499304"/>
                <a:gd name="connsiteX36" fmla="*/ 74968 w 567024"/>
                <a:gd name="connsiteY36" fmla="*/ 129020 h 499304"/>
                <a:gd name="connsiteX37" fmla="*/ 193840 w 567024"/>
                <a:gd name="connsiteY37" fmla="*/ 129020 h 499304"/>
                <a:gd name="connsiteX38" fmla="*/ 134404 w 567024"/>
                <a:gd name="connsiteY38" fmla="*/ 232153 h 499304"/>
                <a:gd name="connsiteX39" fmla="*/ 432827 w 567024"/>
                <a:gd name="connsiteY39" fmla="*/ 9112 h 499304"/>
                <a:gd name="connsiteX40" fmla="*/ 492263 w 567024"/>
                <a:gd name="connsiteY40" fmla="*/ 112245 h 499304"/>
                <a:gd name="connsiteX41" fmla="*/ 373391 w 567024"/>
                <a:gd name="connsiteY41" fmla="*/ 112245 h 499304"/>
                <a:gd name="connsiteX42" fmla="*/ 282866 w 567024"/>
                <a:gd name="connsiteY42" fmla="*/ 9112 h 499304"/>
                <a:gd name="connsiteX43" fmla="*/ 343570 w 567024"/>
                <a:gd name="connsiteY43" fmla="*/ 112245 h 499304"/>
                <a:gd name="connsiteX44" fmla="*/ 223455 w 567024"/>
                <a:gd name="connsiteY44" fmla="*/ 112245 h 499304"/>
                <a:gd name="connsiteX45" fmla="*/ 134404 w 567024"/>
                <a:gd name="connsiteY45" fmla="*/ 9112 h 499304"/>
                <a:gd name="connsiteX46" fmla="*/ 193840 w 567024"/>
                <a:gd name="connsiteY46" fmla="*/ 112245 h 499304"/>
                <a:gd name="connsiteX47" fmla="*/ 74968 w 567024"/>
                <a:gd name="connsiteY47" fmla="*/ 112245 h 499304"/>
                <a:gd name="connsiteX48" fmla="*/ 298423 w 567024"/>
                <a:gd name="connsiteY48" fmla="*/ 0 h 499304"/>
                <a:gd name="connsiteX49" fmla="*/ 417295 w 567024"/>
                <a:gd name="connsiteY49" fmla="*/ 0 h 499304"/>
                <a:gd name="connsiteX50" fmla="*/ 357859 w 567024"/>
                <a:gd name="connsiteY50" fmla="*/ 103133 h 499304"/>
                <a:gd name="connsiteX51" fmla="*/ 148487 w 567024"/>
                <a:gd name="connsiteY51" fmla="*/ 0 h 499304"/>
                <a:gd name="connsiteX52" fmla="*/ 268602 w 567024"/>
                <a:gd name="connsiteY52" fmla="*/ 0 h 499304"/>
                <a:gd name="connsiteX53" fmla="*/ 209190 w 567024"/>
                <a:gd name="connsiteY53" fmla="*/ 103133 h 4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7024" h="499304">
                  <a:moveTo>
                    <a:pt x="357859" y="395964"/>
                  </a:moveTo>
                  <a:lnTo>
                    <a:pt x="417295" y="499304"/>
                  </a:lnTo>
                  <a:lnTo>
                    <a:pt x="298423" y="499304"/>
                  </a:lnTo>
                  <a:close/>
                  <a:moveTo>
                    <a:pt x="209190" y="395964"/>
                  </a:moveTo>
                  <a:lnTo>
                    <a:pt x="268602" y="499304"/>
                  </a:lnTo>
                  <a:lnTo>
                    <a:pt x="148487" y="499304"/>
                  </a:lnTo>
                  <a:close/>
                  <a:moveTo>
                    <a:pt x="373391" y="387059"/>
                  </a:moveTo>
                  <a:lnTo>
                    <a:pt x="492263" y="387059"/>
                  </a:lnTo>
                  <a:lnTo>
                    <a:pt x="432827" y="490192"/>
                  </a:lnTo>
                  <a:close/>
                  <a:moveTo>
                    <a:pt x="223455" y="387059"/>
                  </a:moveTo>
                  <a:lnTo>
                    <a:pt x="343570" y="387059"/>
                  </a:lnTo>
                  <a:lnTo>
                    <a:pt x="282866" y="490192"/>
                  </a:lnTo>
                  <a:close/>
                  <a:moveTo>
                    <a:pt x="74968" y="387059"/>
                  </a:moveTo>
                  <a:lnTo>
                    <a:pt x="193840" y="387059"/>
                  </a:lnTo>
                  <a:lnTo>
                    <a:pt x="134404" y="490192"/>
                  </a:lnTo>
                  <a:close/>
                  <a:moveTo>
                    <a:pt x="432827" y="266944"/>
                  </a:moveTo>
                  <a:lnTo>
                    <a:pt x="492263" y="370284"/>
                  </a:lnTo>
                  <a:lnTo>
                    <a:pt x="373391" y="370284"/>
                  </a:lnTo>
                  <a:close/>
                  <a:moveTo>
                    <a:pt x="134404" y="266944"/>
                  </a:moveTo>
                  <a:lnTo>
                    <a:pt x="193840" y="370284"/>
                  </a:lnTo>
                  <a:lnTo>
                    <a:pt x="74968" y="370284"/>
                  </a:lnTo>
                  <a:close/>
                  <a:moveTo>
                    <a:pt x="446909" y="258039"/>
                  </a:moveTo>
                  <a:lnTo>
                    <a:pt x="567024" y="258039"/>
                  </a:lnTo>
                  <a:lnTo>
                    <a:pt x="507613" y="361172"/>
                  </a:lnTo>
                  <a:close/>
                  <a:moveTo>
                    <a:pt x="0" y="258039"/>
                  </a:moveTo>
                  <a:lnTo>
                    <a:pt x="118872" y="258039"/>
                  </a:lnTo>
                  <a:lnTo>
                    <a:pt x="59436" y="361172"/>
                  </a:lnTo>
                  <a:close/>
                  <a:moveTo>
                    <a:pt x="507613" y="137925"/>
                  </a:moveTo>
                  <a:lnTo>
                    <a:pt x="567024" y="241265"/>
                  </a:lnTo>
                  <a:lnTo>
                    <a:pt x="446909" y="241265"/>
                  </a:lnTo>
                  <a:close/>
                  <a:moveTo>
                    <a:pt x="59436" y="137925"/>
                  </a:moveTo>
                  <a:lnTo>
                    <a:pt x="118872" y="241265"/>
                  </a:lnTo>
                  <a:lnTo>
                    <a:pt x="0" y="241265"/>
                  </a:lnTo>
                  <a:close/>
                  <a:moveTo>
                    <a:pt x="373391" y="129020"/>
                  </a:moveTo>
                  <a:lnTo>
                    <a:pt x="492263" y="129020"/>
                  </a:lnTo>
                  <a:lnTo>
                    <a:pt x="432827" y="232153"/>
                  </a:lnTo>
                  <a:close/>
                  <a:moveTo>
                    <a:pt x="74968" y="129020"/>
                  </a:moveTo>
                  <a:lnTo>
                    <a:pt x="193840" y="129020"/>
                  </a:lnTo>
                  <a:lnTo>
                    <a:pt x="134404" y="232153"/>
                  </a:lnTo>
                  <a:close/>
                  <a:moveTo>
                    <a:pt x="432827" y="9112"/>
                  </a:moveTo>
                  <a:lnTo>
                    <a:pt x="492263" y="112245"/>
                  </a:lnTo>
                  <a:lnTo>
                    <a:pt x="373391" y="112245"/>
                  </a:lnTo>
                  <a:close/>
                  <a:moveTo>
                    <a:pt x="282866" y="9112"/>
                  </a:moveTo>
                  <a:lnTo>
                    <a:pt x="343570" y="112245"/>
                  </a:lnTo>
                  <a:lnTo>
                    <a:pt x="223455" y="112245"/>
                  </a:lnTo>
                  <a:close/>
                  <a:moveTo>
                    <a:pt x="134404" y="9112"/>
                  </a:moveTo>
                  <a:lnTo>
                    <a:pt x="193840" y="112245"/>
                  </a:lnTo>
                  <a:lnTo>
                    <a:pt x="74968" y="112245"/>
                  </a:lnTo>
                  <a:close/>
                  <a:moveTo>
                    <a:pt x="298423" y="0"/>
                  </a:moveTo>
                  <a:lnTo>
                    <a:pt x="417295" y="0"/>
                  </a:lnTo>
                  <a:lnTo>
                    <a:pt x="357859" y="103133"/>
                  </a:lnTo>
                  <a:close/>
                  <a:moveTo>
                    <a:pt x="148487" y="0"/>
                  </a:moveTo>
                  <a:lnTo>
                    <a:pt x="268602" y="0"/>
                  </a:lnTo>
                  <a:lnTo>
                    <a:pt x="209190" y="103133"/>
                  </a:lnTo>
                  <a:close/>
                </a:path>
              </a:pathLst>
            </a:custGeom>
            <a:noFill/>
            <a:ln w="9525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411760" y="1851670"/>
              <a:ext cx="4901826" cy="1085794"/>
              <a:chOff x="2411760" y="1851670"/>
              <a:chExt cx="4901826" cy="1085794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411760" y="1851670"/>
                <a:ext cx="4901826" cy="807913"/>
                <a:chOff x="2553698" y="1297811"/>
                <a:chExt cx="4901826" cy="807913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2553698" y="1297811"/>
                  <a:ext cx="1269406" cy="807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400" dirty="0">
                      <a:ln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solidFill>
                        <a:schemeClr val="accent4">
                          <a:lumMod val="75000"/>
                        </a:schemeClr>
                      </a:solidFill>
                      <a:latin typeface="阿里巴巴普惠体 3.0 105 Heavy" panose="00020600040101010101" charset="-122"/>
                      <a:ea typeface="阿里巴巴普惠体 3.0 105 Heavy" panose="00020600040101010101" charset="-122"/>
                      <a:cs typeface="阿里巴巴普惠体 3.0 105 Heavy" panose="00020600040101010101" charset="-122"/>
                    </a:rPr>
                    <a:t>03.</a:t>
                  </a:r>
                  <a:endParaRPr lang="zh-CN" altLang="en-US" sz="6400" dirty="0"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874226" y="1482476"/>
                  <a:ext cx="4581298" cy="484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dirty="0">
                      <a:latin typeface="阿里巴巴普惠体 3.0 105 Heavy" panose="00020600040101010101" charset="-122"/>
                      <a:ea typeface="阿里巴巴普惠体 3.0 105 Heavy" panose="00020600040101010101" charset="-122"/>
                      <a:cs typeface="阿里巴巴普惠体 3.0 105 Heavy" panose="00020600040101010101" charset="-122"/>
                    </a:rPr>
                    <a:t>运维工具介绍</a:t>
                  </a:r>
                  <a:endParaRPr lang="zh-CN" altLang="en-US" sz="3600" dirty="0"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endParaRPr>
                </a:p>
              </p:txBody>
            </p: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2732288" y="2555201"/>
                <a:ext cx="458129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2732288" y="2683549"/>
                <a:ext cx="4581298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rPr>
                  <a:t>利用软件产品提升运维管理效率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endParaRPr>
              </a:p>
            </p:txBody>
          </p:sp>
        </p:grpSp>
      </p:grpSp>
      <p:grpSp>
        <p:nvGrpSpPr>
          <p:cNvPr id="15" name="íṥ1ïḑe"/>
          <p:cNvGrpSpPr/>
          <p:nvPr/>
        </p:nvGrpSpPr>
        <p:grpSpPr>
          <a:xfrm rot="10800000">
            <a:off x="-34398" y="0"/>
            <a:ext cx="5650345" cy="4933139"/>
            <a:chOff x="5617028" y="1117599"/>
            <a:chExt cx="6574972" cy="5740401"/>
          </a:xfrm>
        </p:grpSpPr>
        <p:sp>
          <p:nvSpPr>
            <p:cNvPr id="16" name="íṣḷïḋe"/>
            <p:cNvSpPr/>
            <p:nvPr/>
          </p:nvSpPr>
          <p:spPr>
            <a:xfrm rot="20394420">
              <a:off x="10176756" y="2659280"/>
              <a:ext cx="1290057" cy="3715657"/>
            </a:xfrm>
            <a:prstGeom prst="triangl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18" name="îšľïḍê"/>
            <p:cNvSpPr/>
            <p:nvPr/>
          </p:nvSpPr>
          <p:spPr>
            <a:xfrm flipH="1">
              <a:off x="10493828" y="1117599"/>
              <a:ext cx="1698165" cy="5740401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1" name="is1ïḑè"/>
            <p:cNvSpPr/>
            <p:nvPr/>
          </p:nvSpPr>
          <p:spPr>
            <a:xfrm flipH="1">
              <a:off x="5617028" y="5341256"/>
              <a:ext cx="6574961" cy="151674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925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2" name="ïṥḷiḍé"/>
            <p:cNvSpPr/>
            <p:nvPr/>
          </p:nvSpPr>
          <p:spPr>
            <a:xfrm flipH="1">
              <a:off x="9878096" y="2781836"/>
              <a:ext cx="2313904" cy="407616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3" name="îsḷíde"/>
            <p:cNvSpPr/>
            <p:nvPr/>
          </p:nvSpPr>
          <p:spPr>
            <a:xfrm flipH="1">
              <a:off x="8641724" y="3816071"/>
              <a:ext cx="3550276" cy="3041928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4" name="íṡlïdê"/>
            <p:cNvSpPr/>
            <p:nvPr/>
          </p:nvSpPr>
          <p:spPr>
            <a:xfrm flipH="1">
              <a:off x="7808780" y="5177307"/>
              <a:ext cx="4383220" cy="1680692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打造统一的数据管理平台</a:t>
            </a:r>
            <a:endParaRPr lang="en-US" altLang="zh-CN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264272" y="2353989"/>
            <a:ext cx="1962965" cy="1456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7670184" y="2029114"/>
            <a:ext cx="696195" cy="696195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54"/>
          <p:cNvSpPr/>
          <p:nvPr/>
        </p:nvSpPr>
        <p:spPr>
          <a:xfrm>
            <a:off x="4328757" y="2368976"/>
            <a:ext cx="3667635" cy="1900625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057647" y="2366018"/>
            <a:ext cx="2018484" cy="2239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988745" y="2029114"/>
            <a:ext cx="696195" cy="6961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491833" y="2377213"/>
            <a:ext cx="1581046" cy="111194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5412352" y="2377213"/>
            <a:ext cx="660527" cy="1876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6072880" y="2377214"/>
            <a:ext cx="707204" cy="18109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 flipV="1">
            <a:off x="6072879" y="2377213"/>
            <a:ext cx="1545286" cy="11119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4281545" y="3069604"/>
            <a:ext cx="696195" cy="69619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105726" y="3840074"/>
            <a:ext cx="696195" cy="696195"/>
          </a:xfrm>
          <a:prstGeom prst="ellipse">
            <a:avLst/>
          </a:prstGeom>
          <a:solidFill>
            <a:srgbClr val="561616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426481" y="3804492"/>
            <a:ext cx="696195" cy="696195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221083" y="2967453"/>
            <a:ext cx="696195" cy="696195"/>
          </a:xfrm>
          <a:prstGeom prst="ellipse">
            <a:avLst/>
          </a:prstGeom>
          <a:solidFill>
            <a:srgbClr val="DA7D8D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311170" y="1637727"/>
            <a:ext cx="1569660" cy="1478969"/>
            <a:chOff x="3830702" y="1163107"/>
            <a:chExt cx="1488352" cy="1402358"/>
          </a:xfrm>
        </p:grpSpPr>
        <p:grpSp>
          <p:nvGrpSpPr>
            <p:cNvPr id="68" name="组合 67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0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+mj-ea"/>
                  <a:ea typeface="+mj-ea"/>
                </a:endParaRPr>
              </a:p>
            </p:txBody>
          </p:sp>
        </p:grpSp>
        <p:sp>
          <p:nvSpPr>
            <p:cNvPr id="69" name="TextBox 29"/>
            <p:cNvSpPr txBox="1"/>
            <p:nvPr/>
          </p:nvSpPr>
          <p:spPr>
            <a:xfrm>
              <a:off x="3830702" y="1689184"/>
              <a:ext cx="1488352" cy="350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数据共享平台</a:t>
              </a:r>
              <a:endPara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Text Placeholder 7"/>
          <p:cNvSpPr txBox="1"/>
          <p:nvPr/>
        </p:nvSpPr>
        <p:spPr>
          <a:xfrm>
            <a:off x="2941264" y="3374399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defPPr>
              <a:defRPr lang="zh-CN"/>
            </a:defPPr>
            <a:lvl1pPr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  <a:lvl2pPr marL="1041400" indent="-400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/>
            </a:lvl2pPr>
            <a:lvl3pPr marL="1605280" indent="-3194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/>
            </a:lvl3pPr>
            <a:lvl4pPr marL="2247900" indent="-3194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/>
            </a:lvl4pPr>
            <a:lvl5pPr marL="2891155" indent="-3194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/>
            </a:lvl5pPr>
            <a:lvl6pPr marL="3534410" indent="-321310" defTabSz="1285240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6pPr>
            <a:lvl7pPr marL="4177030" indent="-321310" defTabSz="1285240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7pPr>
            <a:lvl8pPr marL="4819650" indent="-321310" defTabSz="1285240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8pPr>
            <a:lvl9pPr marL="5462270" indent="-321310" defTabSz="1285240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9pPr>
          </a:lstStyle>
          <a:p>
            <a:r>
              <a:rPr lang="zh-CN" altLang="en-US" dirty="0"/>
              <a:t>数据脱敏</a:t>
            </a:r>
            <a:endParaRPr lang="zh-CN" altLang="en-US" dirty="0"/>
          </a:p>
        </p:txBody>
      </p:sp>
      <p:sp>
        <p:nvSpPr>
          <p:cNvPr id="73" name="Text Placeholder 7"/>
          <p:cNvSpPr txBox="1"/>
          <p:nvPr/>
        </p:nvSpPr>
        <p:spPr>
          <a:xfrm>
            <a:off x="6604328" y="4661304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数据复制和迁移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 Placeholder 7"/>
          <p:cNvSpPr txBox="1"/>
          <p:nvPr/>
        </p:nvSpPr>
        <p:spPr>
          <a:xfrm>
            <a:off x="8197225" y="3592818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defPPr>
              <a:defRPr lang="zh-CN"/>
            </a:defPPr>
            <a:lvl1pPr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  <a:lvl2pPr marL="1041400" indent="-4000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/>
            </a:lvl2pPr>
            <a:lvl3pPr marL="1605280" indent="-3194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/>
            </a:lvl3pPr>
            <a:lvl4pPr marL="2247900" indent="-3194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/>
            </a:lvl4pPr>
            <a:lvl5pPr marL="2891155" indent="-31940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/>
            </a:lvl5pPr>
            <a:lvl6pPr marL="3534410" indent="-321310" defTabSz="1285240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6pPr>
            <a:lvl7pPr marL="4177030" indent="-321310" defTabSz="1285240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7pPr>
            <a:lvl8pPr marL="4819650" indent="-321310" defTabSz="1285240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8pPr>
            <a:lvl9pPr marL="5462270" indent="-321310" defTabSz="1285240">
              <a:spcBef>
                <a:spcPct val="20000"/>
              </a:spcBef>
              <a:buFont typeface="Arial" panose="020B0604020202020204" pitchFamily="34" charset="0"/>
              <a:buChar char="•"/>
              <a:defRPr sz="2800"/>
            </a:lvl9pPr>
          </a:lstStyle>
          <a:p>
            <a:r>
              <a:rPr lang="en-US" altLang="zh-CN" dirty="0"/>
              <a:t>SQL</a:t>
            </a:r>
            <a:r>
              <a:rPr lang="zh-CN" altLang="en-US" dirty="0"/>
              <a:t>审核</a:t>
            </a:r>
            <a:endParaRPr lang="zh-CN" altLang="en-US" dirty="0"/>
          </a:p>
        </p:txBody>
      </p:sp>
      <p:sp>
        <p:nvSpPr>
          <p:cNvPr id="75" name="Text Placeholder 7"/>
          <p:cNvSpPr txBox="1"/>
          <p:nvPr/>
        </p:nvSpPr>
        <p:spPr>
          <a:xfrm>
            <a:off x="4336843" y="4672506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数据审计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 Placeholder 7"/>
          <p:cNvSpPr txBox="1"/>
          <p:nvPr/>
        </p:nvSpPr>
        <p:spPr>
          <a:xfrm>
            <a:off x="6604328" y="4940138"/>
            <a:ext cx="1237340" cy="393713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数据复制和同步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数据异构迁移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Placeholder 7"/>
          <p:cNvSpPr txBox="1"/>
          <p:nvPr/>
        </p:nvSpPr>
        <p:spPr>
          <a:xfrm>
            <a:off x="2946614" y="3556810"/>
            <a:ext cx="1993100" cy="79442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敏感数据自动识别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主流数据库支持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主流数据类型支持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脱敏数据使用周期管理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Placeholder 7"/>
          <p:cNvSpPr txBox="1"/>
          <p:nvPr/>
        </p:nvSpPr>
        <p:spPr>
          <a:xfrm>
            <a:off x="4336843" y="4902979"/>
            <a:ext cx="1993100" cy="79442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数据库登录审计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数据访问审计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数据变更审计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数据变化轨迹跟踪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误操作恢复数据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Placeholder 7"/>
          <p:cNvSpPr txBox="1"/>
          <p:nvPr/>
        </p:nvSpPr>
        <p:spPr>
          <a:xfrm>
            <a:off x="8200506" y="3592818"/>
            <a:ext cx="1237340" cy="1242809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en-US" altLang="zh-CN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自动采集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en-US" altLang="zh-CN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自动审核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en-US" altLang="zh-CN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人工审核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en-US" altLang="zh-CN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执行及结果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Placeholder 7"/>
          <p:cNvSpPr txBox="1"/>
          <p:nvPr/>
        </p:nvSpPr>
        <p:spPr>
          <a:xfrm>
            <a:off x="2562887" y="2083050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高速数据比对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Placeholder 7"/>
          <p:cNvSpPr txBox="1"/>
          <p:nvPr/>
        </p:nvSpPr>
        <p:spPr>
          <a:xfrm>
            <a:off x="2562887" y="2401141"/>
            <a:ext cx="1237340" cy="393713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数据逐字节比对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异构数据比对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 Placeholder 7"/>
          <p:cNvSpPr txBox="1"/>
          <p:nvPr/>
        </p:nvSpPr>
        <p:spPr>
          <a:xfrm>
            <a:off x="8656919" y="2109581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历史数据管理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 Placeholder 7"/>
          <p:cNvSpPr txBox="1"/>
          <p:nvPr/>
        </p:nvSpPr>
        <p:spPr>
          <a:xfrm>
            <a:off x="8656919" y="2072741"/>
            <a:ext cx="1392449" cy="1242809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历史数据自动清理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数据清理比对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数据清理日志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二、数据共享平台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71998" y="1288873"/>
            <a:ext cx="5603871" cy="2049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场景说明：</a:t>
            </a:r>
            <a:endParaRPr lang="en-US" altLang="zh-CN" sz="16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1200"/>
              </a:spcAft>
            </a:pP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基于长期的企业关键业务数据运维实践，推出的一套适用于国际主流数据库、开源数据库以及国产数据库产品，帮助企业实现数据融合、数据安全、数据迁移等数据综合管理能力的成熟产品。</a:t>
            </a:r>
            <a:endParaRPr lang="zh-CN" altLang="zh-CN" sz="11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392" y="3833833"/>
            <a:ext cx="10852477" cy="276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"/>
            </a:pPr>
            <a:r>
              <a:rPr lang="zh-CN" altLang="en-US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</a:t>
            </a:r>
            <a:r>
              <a:rPr lang="zh-CN" altLang="zh-CN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要应用场景：</a:t>
            </a:r>
            <a:endParaRPr lang="zh-CN" altLang="zh-CN" sz="11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6565" algn="l"/>
              </a:tabLst>
            </a:pP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数据抽取</a:t>
            </a:r>
            <a:r>
              <a:rPr lang="en-US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异构平台数据增量实时提取</a:t>
            </a:r>
            <a:r>
              <a:rPr lang="zh-CN" altLang="en-US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为大数据平台、数仓实时供数，实现数据集中</a:t>
            </a:r>
            <a:endParaRPr lang="zh-CN" altLang="zh-CN" sz="11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6565" algn="l"/>
              </a:tabLst>
            </a:pP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数据分发</a:t>
            </a:r>
            <a:r>
              <a:rPr lang="en-US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用于总部向分支机构实时分发其业务数据</a:t>
            </a:r>
            <a:endParaRPr lang="zh-CN" altLang="zh-CN" sz="11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6565" algn="l"/>
              </a:tabLst>
            </a:pPr>
            <a:r>
              <a:rPr lang="zh-CN" altLang="zh-CN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数据脱敏</a:t>
            </a:r>
            <a:r>
              <a:rPr lang="en-US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敏感数据静态脱敏、动态实时脱敏</a:t>
            </a:r>
            <a:endParaRPr lang="zh-CN" altLang="zh-CN" sz="11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6565" algn="l"/>
              </a:tabLst>
            </a:pPr>
            <a:r>
              <a:rPr lang="zh-CN" altLang="zh-CN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数据审计</a:t>
            </a:r>
            <a:r>
              <a:rPr lang="en-US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数据变化跟踪与审计、误操作恢复、数据库审计，实现全链路数据变化分析</a:t>
            </a:r>
            <a:endParaRPr lang="zh-CN" altLang="zh-CN" sz="11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6565" algn="l"/>
              </a:tabLst>
            </a:pP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数据迁移</a:t>
            </a:r>
            <a:r>
              <a:rPr lang="en-US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实现同构、异构数据库平台间实时数据同步迁移、国产化数据库迁移等，减少停业时间</a:t>
            </a:r>
            <a:endParaRPr lang="zh-CN" altLang="zh-CN" sz="11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6565" algn="l"/>
              </a:tabLst>
            </a:pP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数据比对</a:t>
            </a:r>
            <a:r>
              <a:rPr lang="en-US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zh-CN" sz="16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实现数据库迁移后异构平台高速数据一致性比对</a:t>
            </a:r>
            <a:endParaRPr lang="zh-CN" altLang="zh-CN" sz="11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4" y="1288873"/>
            <a:ext cx="5274310" cy="199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数据共享平台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1424" y="999104"/>
            <a:ext cx="148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数据脱敏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357849"/>
            <a:ext cx="7867650" cy="1876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1424" y="3794817"/>
            <a:ext cx="1488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数据审计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04" y="4221088"/>
            <a:ext cx="7734300" cy="1323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数据库连接管理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027023"/>
            <a:ext cx="11017224" cy="547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079400" y="2468317"/>
            <a:ext cx="2045537" cy="2269341"/>
            <a:chOff x="421159" y="1433259"/>
            <a:chExt cx="1534153" cy="1702006"/>
          </a:xfrm>
        </p:grpSpPr>
        <p:grpSp>
          <p:nvGrpSpPr>
            <p:cNvPr id="4" name="组合 3"/>
            <p:cNvGrpSpPr/>
            <p:nvPr/>
          </p:nvGrpSpPr>
          <p:grpSpPr>
            <a:xfrm>
              <a:off x="421159" y="1433259"/>
              <a:ext cx="1534153" cy="1702006"/>
              <a:chOff x="421159" y="1433259"/>
              <a:chExt cx="1534153" cy="1702006"/>
            </a:xfrm>
          </p:grpSpPr>
          <p:sp>
            <p:nvSpPr>
              <p:cNvPr id="78" name="Freeform 5"/>
              <p:cNvSpPr/>
              <p:nvPr/>
            </p:nvSpPr>
            <p:spPr bwMode="auto">
              <a:xfrm rot="3564117">
                <a:off x="337233" y="1517185"/>
                <a:ext cx="1702006" cy="1534153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3200" dirty="0"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endParaRPr>
              </a:p>
            </p:txBody>
          </p:sp>
          <p:sp>
            <p:nvSpPr>
              <p:cNvPr id="79" name="Freeform 5"/>
              <p:cNvSpPr/>
              <p:nvPr/>
            </p:nvSpPr>
            <p:spPr bwMode="auto">
              <a:xfrm rot="3564117">
                <a:off x="412379" y="1586676"/>
                <a:ext cx="1547816" cy="1395169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3200" dirty="0"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38463" y="1952302"/>
              <a:ext cx="882657" cy="679257"/>
              <a:chOff x="738463" y="1899541"/>
              <a:chExt cx="882657" cy="67925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738463" y="2355726"/>
                <a:ext cx="882656" cy="223072"/>
              </a:xfrm>
              <a:prstGeom prst="rect">
                <a:avLst/>
              </a:prstGeom>
              <a:noFill/>
            </p:spPr>
            <p:txBody>
              <a:bodyPr wrap="square" lIns="91416" tIns="45708" rIns="91416" bIns="45708" rtlCol="0">
                <a:spAutoFit/>
              </a:bodyPr>
              <a:lstStyle/>
              <a:p>
                <a:pPr algn="ctr"/>
                <a:r>
                  <a:rPr lang="en-US" altLang="zh-CN" sz="1335" b="1" dirty="0">
                    <a:solidFill>
                      <a:srgbClr val="414455"/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rPr>
                  <a:t>CONTENTS</a:t>
                </a:r>
                <a:endParaRPr lang="zh-CN" altLang="en-US" sz="1335" b="1" dirty="0">
                  <a:solidFill>
                    <a:srgbClr val="414455"/>
                  </a:solidFill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endParaRPr>
              </a:p>
            </p:txBody>
          </p:sp>
          <p:sp>
            <p:nvSpPr>
              <p:cNvPr id="28" name="TextBox 7"/>
              <p:cNvSpPr>
                <a:spLocks noChangeArrowheads="1"/>
              </p:cNvSpPr>
              <p:nvPr/>
            </p:nvSpPr>
            <p:spPr bwMode="auto">
              <a:xfrm>
                <a:off x="738463" y="1899541"/>
                <a:ext cx="88265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4000" b="1" dirty="0">
                    <a:solidFill>
                      <a:schemeClr val="accent2"/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  <a:sym typeface="微软雅黑" panose="020B0503020204020204" pitchFamily="34" charset="-122"/>
                  </a:rPr>
                  <a:t>目 录</a:t>
                </a:r>
                <a:endParaRPr lang="zh-CN" altLang="en-US" sz="4000" b="1" dirty="0">
                  <a:solidFill>
                    <a:schemeClr val="accent2"/>
                  </a:solidFill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984317" y="1967500"/>
            <a:ext cx="4534962" cy="584775"/>
            <a:chOff x="2483769" y="1430006"/>
            <a:chExt cx="3401221" cy="438581"/>
          </a:xfrm>
        </p:grpSpPr>
        <p:sp>
          <p:nvSpPr>
            <p:cNvPr id="8" name="文本框 7"/>
            <p:cNvSpPr txBox="1"/>
            <p:nvPr/>
          </p:nvSpPr>
          <p:spPr>
            <a:xfrm>
              <a:off x="2483769" y="1430006"/>
              <a:ext cx="62133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4">
                      <a:lumMod val="75000"/>
                    </a:schemeClr>
                  </a:solidFill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01.</a:t>
              </a:r>
              <a:endParaRPr lang="zh-CN" altLang="en-US" sz="3200" dirty="0">
                <a:solidFill>
                  <a:schemeClr val="accent4">
                    <a:lumMod val="75000"/>
                  </a:schemeClr>
                </a:solidFill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2950709" y="1477964"/>
              <a:ext cx="216024" cy="3628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3105102" y="1430006"/>
              <a:ext cx="277988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公司概况</a:t>
              </a:r>
              <a:endParaRPr lang="zh-CN" altLang="en-US" sz="2800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114863" y="1799338"/>
              <a:ext cx="2770126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4606903" y="3032693"/>
            <a:ext cx="4534960" cy="584775"/>
            <a:chOff x="2483769" y="1430006"/>
            <a:chExt cx="3401220" cy="438581"/>
          </a:xfrm>
        </p:grpSpPr>
        <p:sp>
          <p:nvSpPr>
            <p:cNvPr id="23" name="文本框 22"/>
            <p:cNvSpPr txBox="1"/>
            <p:nvPr/>
          </p:nvSpPr>
          <p:spPr>
            <a:xfrm>
              <a:off x="2483769" y="1430006"/>
              <a:ext cx="62133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4">
                      <a:lumMod val="75000"/>
                    </a:schemeClr>
                  </a:solidFill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02.</a:t>
              </a:r>
              <a:endParaRPr lang="zh-CN" altLang="en-US" sz="3200" dirty="0">
                <a:solidFill>
                  <a:schemeClr val="accent4">
                    <a:lumMod val="75000"/>
                  </a:schemeClr>
                </a:solidFill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2950709" y="1477964"/>
              <a:ext cx="216024" cy="3628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3105103" y="1430006"/>
              <a:ext cx="2770126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技术服务介绍</a:t>
              </a:r>
              <a:endParaRPr lang="zh-CN" altLang="en-US" sz="2800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3114863" y="1799338"/>
              <a:ext cx="2770126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229490" y="4068361"/>
            <a:ext cx="4534962" cy="584775"/>
            <a:chOff x="2483769" y="1430006"/>
            <a:chExt cx="3401221" cy="438581"/>
          </a:xfrm>
        </p:grpSpPr>
        <p:sp>
          <p:nvSpPr>
            <p:cNvPr id="29" name="文本框 28"/>
            <p:cNvSpPr txBox="1"/>
            <p:nvPr/>
          </p:nvSpPr>
          <p:spPr>
            <a:xfrm>
              <a:off x="2483769" y="1430006"/>
              <a:ext cx="62133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4">
                      <a:lumMod val="75000"/>
                    </a:schemeClr>
                  </a:solidFill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03.</a:t>
              </a:r>
              <a:endParaRPr lang="zh-CN" altLang="en-US" sz="3200" dirty="0">
                <a:solidFill>
                  <a:schemeClr val="accent4">
                    <a:lumMod val="75000"/>
                  </a:schemeClr>
                </a:solidFill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2950709" y="1477964"/>
              <a:ext cx="216024" cy="3628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3105102" y="1430006"/>
              <a:ext cx="277988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运维工具介绍</a:t>
              </a:r>
              <a:endParaRPr lang="zh-CN" altLang="en-US" sz="2800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114863" y="1799338"/>
              <a:ext cx="2770126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5" y="200349"/>
            <a:ext cx="2360059" cy="5458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数据库数据审计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1" y="1012225"/>
            <a:ext cx="11209577" cy="5568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数据库访问审计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3" y="1043661"/>
            <a:ext cx="11208568" cy="5568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数据脱敏规则创建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3" y="984188"/>
            <a:ext cx="11208568" cy="5568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脱敏数据扫描分析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3" y="984188"/>
            <a:ext cx="11208568" cy="5568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执行数据脱敏任务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9" y="1049595"/>
            <a:ext cx="11280576" cy="5604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三、</a:t>
            </a:r>
            <a:r>
              <a:rPr lang="en-US" altLang="zh-CN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SQL</a:t>
            </a:r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审核平台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80176" y="923153"/>
            <a:ext cx="2141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场景明</a:t>
            </a:r>
            <a:endParaRPr lang="en-US" altLang="zh-CN" sz="16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95550" y="981075"/>
            <a:ext cx="6891655" cy="56343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三、</a:t>
            </a:r>
            <a:r>
              <a:rPr lang="en-US" altLang="zh-CN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SQL</a:t>
            </a:r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审核平台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337888" y="1929034"/>
            <a:ext cx="1224136" cy="491854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数据库</a:t>
            </a:r>
            <a:endParaRPr lang="en-US" altLang="zh-CN" sz="1400" dirty="0"/>
          </a:p>
          <a:p>
            <a:pPr algn="ctr"/>
            <a:r>
              <a:rPr lang="zh-CN" altLang="en-US" sz="1400" dirty="0"/>
              <a:t>基线文档</a:t>
            </a:r>
            <a:endParaRPr lang="zh-CN" altLang="en-US" sz="1400" dirty="0"/>
          </a:p>
        </p:txBody>
      </p:sp>
      <p:sp>
        <p:nvSpPr>
          <p:cNvPr id="6" name="矩形: 圆角 5"/>
          <p:cNvSpPr/>
          <p:nvPr/>
        </p:nvSpPr>
        <p:spPr>
          <a:xfrm>
            <a:off x="1919536" y="1363753"/>
            <a:ext cx="1224136" cy="49185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数据库实例</a:t>
            </a:r>
            <a:endParaRPr lang="zh-CN" altLang="en-US" sz="1400" dirty="0"/>
          </a:p>
        </p:txBody>
      </p:sp>
      <p:sp>
        <p:nvSpPr>
          <p:cNvPr id="7" name="矩形: 圆角 6"/>
          <p:cNvSpPr/>
          <p:nvPr/>
        </p:nvSpPr>
        <p:spPr>
          <a:xfrm>
            <a:off x="3917157" y="1362914"/>
            <a:ext cx="1224136" cy="49185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数据库连接</a:t>
            </a:r>
            <a:endParaRPr lang="zh-CN" altLang="en-US" sz="1400" dirty="0"/>
          </a:p>
        </p:txBody>
      </p:sp>
      <p:sp>
        <p:nvSpPr>
          <p:cNvPr id="9" name="矩形: 圆角 8"/>
          <p:cNvSpPr/>
          <p:nvPr/>
        </p:nvSpPr>
        <p:spPr>
          <a:xfrm>
            <a:off x="5879976" y="1360925"/>
            <a:ext cx="1224136" cy="49185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规则库</a:t>
            </a:r>
            <a:endParaRPr lang="zh-CN" altLang="en-US" sz="1400" dirty="0"/>
          </a:p>
        </p:txBody>
      </p:sp>
      <p:sp>
        <p:nvSpPr>
          <p:cNvPr id="10" name="矩形: 圆角 9"/>
          <p:cNvSpPr/>
          <p:nvPr/>
        </p:nvSpPr>
        <p:spPr>
          <a:xfrm>
            <a:off x="5879976" y="2492896"/>
            <a:ext cx="1224136" cy="49185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SQL</a:t>
            </a:r>
            <a:r>
              <a:rPr lang="zh-CN" altLang="en-US" sz="1400" dirty="0"/>
              <a:t>审核引擎</a:t>
            </a:r>
            <a:endParaRPr lang="zh-CN" altLang="en-US" sz="1400" dirty="0"/>
          </a:p>
        </p:txBody>
      </p:sp>
      <p:sp>
        <p:nvSpPr>
          <p:cNvPr id="12" name="矩形: 圆角 11"/>
          <p:cNvSpPr/>
          <p:nvPr/>
        </p:nvSpPr>
        <p:spPr>
          <a:xfrm>
            <a:off x="3917157" y="2492896"/>
            <a:ext cx="1224136" cy="49185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SQL</a:t>
            </a:r>
            <a:r>
              <a:rPr lang="zh-CN" altLang="en-US" sz="1400" dirty="0"/>
              <a:t>编辑器</a:t>
            </a:r>
            <a:endParaRPr lang="zh-CN" altLang="en-US" sz="1400" dirty="0"/>
          </a:p>
        </p:txBody>
      </p:sp>
      <p:sp>
        <p:nvSpPr>
          <p:cNvPr id="14" name="矩形: 圆角 13"/>
          <p:cNvSpPr/>
          <p:nvPr/>
        </p:nvSpPr>
        <p:spPr>
          <a:xfrm>
            <a:off x="1919536" y="2492896"/>
            <a:ext cx="1224136" cy="49185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用户界面层</a:t>
            </a:r>
            <a:endParaRPr lang="zh-CN" altLang="en-US" sz="1400" dirty="0"/>
          </a:p>
        </p:txBody>
      </p:sp>
      <p:cxnSp>
        <p:nvCxnSpPr>
          <p:cNvPr id="16" name="直接箭头连接符 15"/>
          <p:cNvCxnSpPr>
            <a:stCxn id="6" idx="3"/>
            <a:endCxn id="7" idx="1"/>
          </p:cNvCxnSpPr>
          <p:nvPr/>
        </p:nvCxnSpPr>
        <p:spPr>
          <a:xfrm flipV="1">
            <a:off x="3143672" y="1608841"/>
            <a:ext cx="773485" cy="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3"/>
            <a:endCxn id="9" idx="1"/>
          </p:cNvCxnSpPr>
          <p:nvPr/>
        </p:nvCxnSpPr>
        <p:spPr>
          <a:xfrm flipV="1">
            <a:off x="5141293" y="1606852"/>
            <a:ext cx="738683" cy="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2"/>
            <a:endCxn id="10" idx="0"/>
          </p:cNvCxnSpPr>
          <p:nvPr/>
        </p:nvCxnSpPr>
        <p:spPr>
          <a:xfrm>
            <a:off x="6492044" y="1852779"/>
            <a:ext cx="0" cy="64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1"/>
            <a:endCxn id="12" idx="3"/>
          </p:cNvCxnSpPr>
          <p:nvPr/>
        </p:nvCxnSpPr>
        <p:spPr>
          <a:xfrm flipH="1">
            <a:off x="5141293" y="2738823"/>
            <a:ext cx="738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1"/>
            <a:endCxn id="14" idx="3"/>
          </p:cNvCxnSpPr>
          <p:nvPr/>
        </p:nvCxnSpPr>
        <p:spPr>
          <a:xfrm flipH="1">
            <a:off x="3143672" y="2738823"/>
            <a:ext cx="773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680176" y="923153"/>
            <a:ext cx="2141165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场景说明</a:t>
            </a:r>
            <a:endParaRPr lang="en-US" altLang="zh-CN" sz="16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481318" y="1365736"/>
            <a:ext cx="19895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自动采集</a:t>
            </a:r>
            <a:endParaRPr lang="en-US" altLang="zh-CN" sz="1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自动审核</a:t>
            </a:r>
            <a:endParaRPr lang="en-US" altLang="zh-CN" sz="1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人工审核</a:t>
            </a:r>
            <a:endParaRPr lang="en-US" altLang="zh-CN" sz="1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执行及结构</a:t>
            </a:r>
            <a:endParaRPr lang="en-US" altLang="zh-CN" sz="1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SQL</a:t>
            </a: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审核报告</a:t>
            </a:r>
            <a:endParaRPr lang="zh-CN" altLang="zh-CN" sz="12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0030" y="3580558"/>
            <a:ext cx="2141165" cy="40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6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审核核心内容</a:t>
            </a:r>
            <a:endParaRPr lang="en-US" altLang="zh-CN" sz="16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1"/>
          <p:cNvSpPr txBox="1"/>
          <p:nvPr/>
        </p:nvSpPr>
        <p:spPr>
          <a:xfrm>
            <a:off x="1129077" y="4738436"/>
            <a:ext cx="1795303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权限控制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SQL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注入防御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敏感数据保护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61397" y="4349148"/>
            <a:ext cx="1236433" cy="38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安全性审核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551384" y="4294494"/>
            <a:ext cx="574270" cy="574270"/>
          </a:xfrm>
          <a:prstGeom prst="roundRect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iṥḻïdè"/>
          <p:cNvSpPr/>
          <p:nvPr/>
        </p:nvSpPr>
        <p:spPr>
          <a:xfrm>
            <a:off x="638400" y="4373803"/>
            <a:ext cx="394934" cy="408394"/>
          </a:xfrm>
          <a:custGeom>
            <a:avLst/>
            <a:gdLst>
              <a:gd name="connsiteX0" fmla="*/ 554327 w 582017"/>
              <a:gd name="connsiteY0" fmla="*/ 398973 h 601853"/>
              <a:gd name="connsiteX1" fmla="*/ 563560 w 582017"/>
              <a:gd name="connsiteY1" fmla="*/ 402454 h 601853"/>
              <a:gd name="connsiteX2" fmla="*/ 577799 w 582017"/>
              <a:gd name="connsiteY2" fmla="*/ 415635 h 601853"/>
              <a:gd name="connsiteX3" fmla="*/ 578540 w 582017"/>
              <a:gd name="connsiteY3" fmla="*/ 434001 h 601853"/>
              <a:gd name="connsiteX4" fmla="*/ 468040 w 582017"/>
              <a:gd name="connsiteY4" fmla="*/ 550266 h 601853"/>
              <a:gd name="connsiteX5" fmla="*/ 448758 w 582017"/>
              <a:gd name="connsiteY5" fmla="*/ 552043 h 601853"/>
              <a:gd name="connsiteX6" fmla="*/ 357392 w 582017"/>
              <a:gd name="connsiteY6" fmla="*/ 484654 h 601853"/>
              <a:gd name="connsiteX7" fmla="*/ 354870 w 582017"/>
              <a:gd name="connsiteY7" fmla="*/ 466584 h 601853"/>
              <a:gd name="connsiteX8" fmla="*/ 366588 w 582017"/>
              <a:gd name="connsiteY8" fmla="*/ 451033 h 601853"/>
              <a:gd name="connsiteX9" fmla="*/ 384831 w 582017"/>
              <a:gd name="connsiteY9" fmla="*/ 448367 h 601853"/>
              <a:gd name="connsiteX10" fmla="*/ 443419 w 582017"/>
              <a:gd name="connsiteY10" fmla="*/ 491319 h 601853"/>
              <a:gd name="connsiteX11" fmla="*/ 462701 w 582017"/>
              <a:gd name="connsiteY11" fmla="*/ 489393 h 601853"/>
              <a:gd name="connsiteX12" fmla="*/ 545316 w 582017"/>
              <a:gd name="connsiteY12" fmla="*/ 403046 h 601853"/>
              <a:gd name="connsiteX13" fmla="*/ 554327 w 582017"/>
              <a:gd name="connsiteY13" fmla="*/ 398973 h 601853"/>
              <a:gd name="connsiteX14" fmla="*/ 262860 w 582017"/>
              <a:gd name="connsiteY14" fmla="*/ 0 h 601853"/>
              <a:gd name="connsiteX15" fmla="*/ 415651 w 582017"/>
              <a:gd name="connsiteY15" fmla="*/ 73473 h 601853"/>
              <a:gd name="connsiteX16" fmla="*/ 510885 w 582017"/>
              <a:gd name="connsiteY16" fmla="*/ 82805 h 601853"/>
              <a:gd name="connsiteX17" fmla="*/ 524829 w 582017"/>
              <a:gd name="connsiteY17" fmla="*/ 99543 h 601853"/>
              <a:gd name="connsiteX18" fmla="*/ 525571 w 582017"/>
              <a:gd name="connsiteY18" fmla="*/ 272856 h 601853"/>
              <a:gd name="connsiteX19" fmla="*/ 517412 w 582017"/>
              <a:gd name="connsiteY19" fmla="*/ 332108 h 601853"/>
              <a:gd name="connsiteX20" fmla="*/ 506138 w 582017"/>
              <a:gd name="connsiteY20" fmla="*/ 338181 h 601853"/>
              <a:gd name="connsiteX21" fmla="*/ 467125 w 582017"/>
              <a:gd name="connsiteY21" fmla="*/ 332849 h 601853"/>
              <a:gd name="connsiteX22" fmla="*/ 322938 w 582017"/>
              <a:gd name="connsiteY22" fmla="*/ 476831 h 601853"/>
              <a:gd name="connsiteX23" fmla="*/ 344002 w 582017"/>
              <a:gd name="connsiteY23" fmla="*/ 551933 h 601853"/>
              <a:gd name="connsiteX24" fmla="*/ 343260 w 582017"/>
              <a:gd name="connsiteY24" fmla="*/ 561265 h 601853"/>
              <a:gd name="connsiteX25" fmla="*/ 262860 w 582017"/>
              <a:gd name="connsiteY25" fmla="*/ 601853 h 601853"/>
              <a:gd name="connsiteX26" fmla="*/ 0 w 582017"/>
              <a:gd name="connsiteY26" fmla="*/ 272856 h 601853"/>
              <a:gd name="connsiteX27" fmla="*/ 3263 w 582017"/>
              <a:gd name="connsiteY27" fmla="*/ 93766 h 601853"/>
              <a:gd name="connsiteX28" fmla="*/ 15872 w 582017"/>
              <a:gd name="connsiteY28" fmla="*/ 80879 h 601853"/>
              <a:gd name="connsiteX29" fmla="*/ 126386 w 582017"/>
              <a:gd name="connsiteY29" fmla="*/ 73473 h 601853"/>
              <a:gd name="connsiteX30" fmla="*/ 262860 w 582017"/>
              <a:gd name="connsiteY30" fmla="*/ 0 h 60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017" h="601853">
                <a:moveTo>
                  <a:pt x="554327" y="398973"/>
                </a:moveTo>
                <a:cubicBezTo>
                  <a:pt x="557627" y="398862"/>
                  <a:pt x="560965" y="400010"/>
                  <a:pt x="563560" y="402454"/>
                </a:cubicBezTo>
                <a:lnTo>
                  <a:pt x="577799" y="415635"/>
                </a:lnTo>
                <a:cubicBezTo>
                  <a:pt x="583138" y="420523"/>
                  <a:pt x="583435" y="428817"/>
                  <a:pt x="578540" y="434001"/>
                </a:cubicBezTo>
                <a:lnTo>
                  <a:pt x="468040" y="550266"/>
                </a:lnTo>
                <a:cubicBezTo>
                  <a:pt x="463146" y="555449"/>
                  <a:pt x="454543" y="556338"/>
                  <a:pt x="448758" y="552043"/>
                </a:cubicBezTo>
                <a:lnTo>
                  <a:pt x="357392" y="484654"/>
                </a:lnTo>
                <a:cubicBezTo>
                  <a:pt x="351756" y="480358"/>
                  <a:pt x="350569" y="472361"/>
                  <a:pt x="354870" y="466584"/>
                </a:cubicBezTo>
                <a:lnTo>
                  <a:pt x="366588" y="451033"/>
                </a:lnTo>
                <a:cubicBezTo>
                  <a:pt x="370741" y="445405"/>
                  <a:pt x="379047" y="444220"/>
                  <a:pt x="384831" y="448367"/>
                </a:cubicBezTo>
                <a:lnTo>
                  <a:pt x="443419" y="491319"/>
                </a:lnTo>
                <a:cubicBezTo>
                  <a:pt x="449055" y="495466"/>
                  <a:pt x="457806" y="494725"/>
                  <a:pt x="462701" y="489393"/>
                </a:cubicBezTo>
                <a:lnTo>
                  <a:pt x="545316" y="403046"/>
                </a:lnTo>
                <a:cubicBezTo>
                  <a:pt x="547764" y="400454"/>
                  <a:pt x="551027" y="399084"/>
                  <a:pt x="554327" y="398973"/>
                </a:cubicBezTo>
                <a:close/>
                <a:moveTo>
                  <a:pt x="262860" y="0"/>
                </a:moveTo>
                <a:cubicBezTo>
                  <a:pt x="286001" y="0"/>
                  <a:pt x="346969" y="53623"/>
                  <a:pt x="415651" y="73473"/>
                </a:cubicBezTo>
                <a:cubicBezTo>
                  <a:pt x="448731" y="82953"/>
                  <a:pt x="480179" y="82953"/>
                  <a:pt x="510885" y="82805"/>
                </a:cubicBezTo>
                <a:cubicBezTo>
                  <a:pt x="515187" y="82805"/>
                  <a:pt x="524829" y="82805"/>
                  <a:pt x="524829" y="99543"/>
                </a:cubicBezTo>
                <a:cubicBezTo>
                  <a:pt x="524829" y="101617"/>
                  <a:pt x="525571" y="271523"/>
                  <a:pt x="525571" y="272856"/>
                </a:cubicBezTo>
                <a:cubicBezTo>
                  <a:pt x="525571" y="292853"/>
                  <a:pt x="522604" y="312703"/>
                  <a:pt x="517412" y="332108"/>
                </a:cubicBezTo>
                <a:cubicBezTo>
                  <a:pt x="516671" y="335071"/>
                  <a:pt x="513704" y="341440"/>
                  <a:pt x="506138" y="338181"/>
                </a:cubicBezTo>
                <a:cubicBezTo>
                  <a:pt x="494716" y="334922"/>
                  <a:pt x="483887" y="332849"/>
                  <a:pt x="467125" y="332849"/>
                </a:cubicBezTo>
                <a:cubicBezTo>
                  <a:pt x="387466" y="332849"/>
                  <a:pt x="322938" y="397433"/>
                  <a:pt x="322938" y="476831"/>
                </a:cubicBezTo>
                <a:cubicBezTo>
                  <a:pt x="322938" y="504383"/>
                  <a:pt x="330651" y="530158"/>
                  <a:pt x="344002" y="551933"/>
                </a:cubicBezTo>
                <a:cubicBezTo>
                  <a:pt x="345485" y="554303"/>
                  <a:pt x="348156" y="557118"/>
                  <a:pt x="343260" y="561265"/>
                </a:cubicBezTo>
                <a:cubicBezTo>
                  <a:pt x="306768" y="588373"/>
                  <a:pt x="279622" y="601853"/>
                  <a:pt x="262860" y="601853"/>
                </a:cubicBezTo>
                <a:cubicBezTo>
                  <a:pt x="210199" y="601853"/>
                  <a:pt x="0" y="442613"/>
                  <a:pt x="0" y="272856"/>
                </a:cubicBezTo>
                <a:cubicBezTo>
                  <a:pt x="0" y="270930"/>
                  <a:pt x="2670" y="97322"/>
                  <a:pt x="3263" y="93766"/>
                </a:cubicBezTo>
                <a:cubicBezTo>
                  <a:pt x="5192" y="79694"/>
                  <a:pt x="11719" y="80731"/>
                  <a:pt x="15872" y="80879"/>
                </a:cubicBezTo>
                <a:cubicBezTo>
                  <a:pt x="50584" y="82509"/>
                  <a:pt x="87669" y="84582"/>
                  <a:pt x="126386" y="73473"/>
                </a:cubicBezTo>
                <a:cubicBezTo>
                  <a:pt x="195068" y="53623"/>
                  <a:pt x="240312" y="0"/>
                  <a:pt x="262860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31"/>
          <p:cNvSpPr txBox="1"/>
          <p:nvPr/>
        </p:nvSpPr>
        <p:spPr>
          <a:xfrm>
            <a:off x="3324108" y="4738436"/>
            <a:ext cx="1795303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索引使用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查询效率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分页及排序优化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356428" y="4349148"/>
            <a:ext cx="1440160" cy="38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性能优化审核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31"/>
          <p:cNvSpPr txBox="1"/>
          <p:nvPr/>
        </p:nvSpPr>
        <p:spPr>
          <a:xfrm>
            <a:off x="5593518" y="4738436"/>
            <a:ext cx="1795303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语法正确性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命名规范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代码风格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625838" y="4349148"/>
            <a:ext cx="1492913" cy="38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语法规范性检查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31"/>
          <p:cNvSpPr txBox="1"/>
          <p:nvPr/>
        </p:nvSpPr>
        <p:spPr>
          <a:xfrm>
            <a:off x="7870343" y="4738436"/>
            <a:ext cx="1795303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范式合规性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分区与分表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数据类型选择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902663" y="4349148"/>
            <a:ext cx="1455725" cy="38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设计与架构审核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31"/>
          <p:cNvSpPr txBox="1"/>
          <p:nvPr/>
        </p:nvSpPr>
        <p:spPr>
          <a:xfrm>
            <a:off x="10262525" y="4738436"/>
            <a:ext cx="1795303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企业规范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    -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anose="00020600040101010101" pitchFamily="18" charset="-122"/>
              </a:rPr>
              <a:t>数据隐私法规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Light" panose="00020600040101010101" pitchFamily="18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294845" y="4349148"/>
            <a:ext cx="1236433" cy="389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合规性审核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015880" y="4290865"/>
            <a:ext cx="574270" cy="574270"/>
            <a:chOff x="430319" y="948467"/>
            <a:chExt cx="574270" cy="574270"/>
          </a:xfrm>
        </p:grpSpPr>
        <p:sp>
          <p:nvSpPr>
            <p:cNvPr id="58" name="矩形: 圆角 57"/>
            <p:cNvSpPr/>
            <p:nvPr/>
          </p:nvSpPr>
          <p:spPr>
            <a:xfrm>
              <a:off x="430319" y="948467"/>
              <a:ext cx="574270" cy="574270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warning-sign_63436"/>
            <p:cNvSpPr>
              <a:spLocks noChangeAspect="1"/>
            </p:cNvSpPr>
            <p:nvPr/>
          </p:nvSpPr>
          <p:spPr bwMode="auto">
            <a:xfrm>
              <a:off x="502931" y="1042059"/>
              <a:ext cx="429045" cy="387085"/>
            </a:xfrm>
            <a:custGeom>
              <a:avLst/>
              <a:gdLst>
                <a:gd name="T0" fmla="*/ 7235 w 7444"/>
                <a:gd name="T1" fmla="*/ 4817 h 6725"/>
                <a:gd name="T2" fmla="*/ 4808 w 7444"/>
                <a:gd name="T3" fmla="*/ 612 h 6725"/>
                <a:gd name="T4" fmla="*/ 3748 w 7444"/>
                <a:gd name="T5" fmla="*/ 0 h 6725"/>
                <a:gd name="T6" fmla="*/ 2688 w 7444"/>
                <a:gd name="T7" fmla="*/ 612 h 6725"/>
                <a:gd name="T8" fmla="*/ 219 w 7444"/>
                <a:gd name="T9" fmla="*/ 4889 h 6725"/>
                <a:gd name="T10" fmla="*/ 219 w 7444"/>
                <a:gd name="T11" fmla="*/ 6113 h 6725"/>
                <a:gd name="T12" fmla="*/ 1279 w 7444"/>
                <a:gd name="T13" fmla="*/ 6725 h 6725"/>
                <a:gd name="T14" fmla="*/ 6218 w 7444"/>
                <a:gd name="T15" fmla="*/ 6725 h 6725"/>
                <a:gd name="T16" fmla="*/ 6220 w 7444"/>
                <a:gd name="T17" fmla="*/ 6725 h 6725"/>
                <a:gd name="T18" fmla="*/ 7444 w 7444"/>
                <a:gd name="T19" fmla="*/ 5501 h 6725"/>
                <a:gd name="T20" fmla="*/ 7235 w 7444"/>
                <a:gd name="T21" fmla="*/ 4817 h 6725"/>
                <a:gd name="T22" fmla="*/ 4272 w 7444"/>
                <a:gd name="T23" fmla="*/ 5227 h 6725"/>
                <a:gd name="T24" fmla="*/ 3750 w 7444"/>
                <a:gd name="T25" fmla="*/ 5737 h 6725"/>
                <a:gd name="T26" fmla="*/ 3227 w 7444"/>
                <a:gd name="T27" fmla="*/ 5227 h 6725"/>
                <a:gd name="T28" fmla="*/ 3227 w 7444"/>
                <a:gd name="T29" fmla="*/ 5215 h 6725"/>
                <a:gd name="T30" fmla="*/ 3750 w 7444"/>
                <a:gd name="T31" fmla="*/ 4704 h 6725"/>
                <a:gd name="T32" fmla="*/ 4272 w 7444"/>
                <a:gd name="T33" fmla="*/ 5215 h 6725"/>
                <a:gd name="T34" fmla="*/ 4272 w 7444"/>
                <a:gd name="T35" fmla="*/ 5227 h 6725"/>
                <a:gd name="T36" fmla="*/ 4284 w 7444"/>
                <a:gd name="T37" fmla="*/ 1784 h 6725"/>
                <a:gd name="T38" fmla="*/ 4026 w 7444"/>
                <a:gd name="T39" fmla="*/ 4043 h 6725"/>
                <a:gd name="T40" fmla="*/ 3750 w 7444"/>
                <a:gd name="T41" fmla="*/ 4307 h 6725"/>
                <a:gd name="T42" fmla="*/ 3474 w 7444"/>
                <a:gd name="T43" fmla="*/ 4043 h 6725"/>
                <a:gd name="T44" fmla="*/ 3215 w 7444"/>
                <a:gd name="T45" fmla="*/ 1783 h 6725"/>
                <a:gd name="T46" fmla="*/ 3455 w 7444"/>
                <a:gd name="T47" fmla="*/ 1476 h 6725"/>
                <a:gd name="T48" fmla="*/ 4043 w 7444"/>
                <a:gd name="T49" fmla="*/ 1476 h 6725"/>
                <a:gd name="T50" fmla="*/ 4284 w 7444"/>
                <a:gd name="T51" fmla="*/ 1784 h 6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44" h="6725">
                  <a:moveTo>
                    <a:pt x="7235" y="4817"/>
                  </a:moveTo>
                  <a:lnTo>
                    <a:pt x="4808" y="612"/>
                  </a:lnTo>
                  <a:cubicBezTo>
                    <a:pt x="4590" y="233"/>
                    <a:pt x="4186" y="0"/>
                    <a:pt x="3748" y="0"/>
                  </a:cubicBezTo>
                  <a:cubicBezTo>
                    <a:pt x="3311" y="0"/>
                    <a:pt x="2907" y="233"/>
                    <a:pt x="2688" y="612"/>
                  </a:cubicBezTo>
                  <a:lnTo>
                    <a:pt x="219" y="4889"/>
                  </a:lnTo>
                  <a:cubicBezTo>
                    <a:pt x="0" y="5268"/>
                    <a:pt x="0" y="5735"/>
                    <a:pt x="219" y="6113"/>
                  </a:cubicBezTo>
                  <a:cubicBezTo>
                    <a:pt x="438" y="6492"/>
                    <a:pt x="842" y="6725"/>
                    <a:pt x="1279" y="6725"/>
                  </a:cubicBezTo>
                  <a:lnTo>
                    <a:pt x="6218" y="6725"/>
                  </a:lnTo>
                  <a:lnTo>
                    <a:pt x="6220" y="6725"/>
                  </a:lnTo>
                  <a:cubicBezTo>
                    <a:pt x="6896" y="6725"/>
                    <a:pt x="7444" y="6177"/>
                    <a:pt x="7444" y="5501"/>
                  </a:cubicBezTo>
                  <a:cubicBezTo>
                    <a:pt x="7444" y="5248"/>
                    <a:pt x="7367" y="5012"/>
                    <a:pt x="7235" y="4817"/>
                  </a:cubicBezTo>
                  <a:close/>
                  <a:moveTo>
                    <a:pt x="4272" y="5227"/>
                  </a:moveTo>
                  <a:cubicBezTo>
                    <a:pt x="4272" y="5516"/>
                    <a:pt x="4050" y="5737"/>
                    <a:pt x="3750" y="5737"/>
                  </a:cubicBezTo>
                  <a:cubicBezTo>
                    <a:pt x="3450" y="5737"/>
                    <a:pt x="3227" y="5516"/>
                    <a:pt x="3227" y="5227"/>
                  </a:cubicBezTo>
                  <a:lnTo>
                    <a:pt x="3227" y="5215"/>
                  </a:lnTo>
                  <a:cubicBezTo>
                    <a:pt x="3227" y="4927"/>
                    <a:pt x="3450" y="4704"/>
                    <a:pt x="3750" y="4704"/>
                  </a:cubicBezTo>
                  <a:cubicBezTo>
                    <a:pt x="4050" y="4704"/>
                    <a:pt x="4272" y="4925"/>
                    <a:pt x="4272" y="5215"/>
                  </a:cubicBezTo>
                  <a:lnTo>
                    <a:pt x="4272" y="5227"/>
                  </a:lnTo>
                  <a:close/>
                  <a:moveTo>
                    <a:pt x="4284" y="1784"/>
                  </a:moveTo>
                  <a:lnTo>
                    <a:pt x="4026" y="4043"/>
                  </a:lnTo>
                  <a:cubicBezTo>
                    <a:pt x="4008" y="4205"/>
                    <a:pt x="3900" y="4307"/>
                    <a:pt x="3750" y="4307"/>
                  </a:cubicBezTo>
                  <a:cubicBezTo>
                    <a:pt x="3599" y="4307"/>
                    <a:pt x="3491" y="4204"/>
                    <a:pt x="3474" y="4043"/>
                  </a:cubicBezTo>
                  <a:lnTo>
                    <a:pt x="3215" y="1783"/>
                  </a:lnTo>
                  <a:cubicBezTo>
                    <a:pt x="3198" y="1608"/>
                    <a:pt x="3292" y="1476"/>
                    <a:pt x="3455" y="1476"/>
                  </a:cubicBezTo>
                  <a:lnTo>
                    <a:pt x="4043" y="1476"/>
                  </a:lnTo>
                  <a:cubicBezTo>
                    <a:pt x="4206" y="1477"/>
                    <a:pt x="4302" y="1609"/>
                    <a:pt x="4284" y="1784"/>
                  </a:cubicBezTo>
                  <a:close/>
                </a:path>
              </a:pathLst>
            </a:cu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sp>
      </p:grpSp>
      <p:sp>
        <p:nvSpPr>
          <p:cNvPr id="61" name="矩形: 圆角 60"/>
          <p:cNvSpPr/>
          <p:nvPr/>
        </p:nvSpPr>
        <p:spPr>
          <a:xfrm>
            <a:off x="2821805" y="4316195"/>
            <a:ext cx="574270" cy="574270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62" name="Freeform 56"/>
          <p:cNvSpPr>
            <a:spLocks noEditPoints="1"/>
          </p:cNvSpPr>
          <p:nvPr/>
        </p:nvSpPr>
        <p:spPr bwMode="auto">
          <a:xfrm>
            <a:off x="2899943" y="4382908"/>
            <a:ext cx="413857" cy="45068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矩形: 圆角 62"/>
          <p:cNvSpPr/>
          <p:nvPr/>
        </p:nvSpPr>
        <p:spPr>
          <a:xfrm>
            <a:off x="7392144" y="4293837"/>
            <a:ext cx="574270" cy="574270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64" name="iconfont-1191-801512"/>
          <p:cNvSpPr>
            <a:spLocks noChangeAspect="1"/>
          </p:cNvSpPr>
          <p:nvPr/>
        </p:nvSpPr>
        <p:spPr bwMode="auto">
          <a:xfrm>
            <a:off x="7473309" y="4362313"/>
            <a:ext cx="416796" cy="430061"/>
          </a:xfrm>
          <a:custGeom>
            <a:avLst/>
            <a:gdLst>
              <a:gd name="T0" fmla="*/ 40 w 7790"/>
              <a:gd name="T1" fmla="*/ 0 h 8036"/>
              <a:gd name="T2" fmla="*/ 3458 w 7790"/>
              <a:gd name="T3" fmla="*/ 0 h 8036"/>
              <a:gd name="T4" fmla="*/ 3458 w 7790"/>
              <a:gd name="T5" fmla="*/ 3418 h 8036"/>
              <a:gd name="T6" fmla="*/ 40 w 7790"/>
              <a:gd name="T7" fmla="*/ 3418 h 8036"/>
              <a:gd name="T8" fmla="*/ 40 w 7790"/>
              <a:gd name="T9" fmla="*/ 0 h 8036"/>
              <a:gd name="T10" fmla="*/ 7790 w 7790"/>
              <a:gd name="T11" fmla="*/ 1695 h 8036"/>
              <a:gd name="T12" fmla="*/ 6170 w 7790"/>
              <a:gd name="T13" fmla="*/ 103 h 8036"/>
              <a:gd name="T14" fmla="*/ 4577 w 7790"/>
              <a:gd name="T15" fmla="*/ 1723 h 8036"/>
              <a:gd name="T16" fmla="*/ 6198 w 7790"/>
              <a:gd name="T17" fmla="*/ 3316 h 8036"/>
              <a:gd name="T18" fmla="*/ 7790 w 7790"/>
              <a:gd name="T19" fmla="*/ 1695 h 8036"/>
              <a:gd name="T20" fmla="*/ 0 w 7790"/>
              <a:gd name="T21" fmla="*/ 4618 h 8036"/>
              <a:gd name="T22" fmla="*/ 3417 w 7790"/>
              <a:gd name="T23" fmla="*/ 4618 h 8036"/>
              <a:gd name="T24" fmla="*/ 3417 w 7790"/>
              <a:gd name="T25" fmla="*/ 8036 h 8036"/>
              <a:gd name="T26" fmla="*/ 0 w 7790"/>
              <a:gd name="T27" fmla="*/ 8036 h 8036"/>
              <a:gd name="T28" fmla="*/ 0 w 7790"/>
              <a:gd name="T29" fmla="*/ 4618 h 8036"/>
              <a:gd name="T30" fmla="*/ 4353 w 7790"/>
              <a:gd name="T31" fmla="*/ 4618 h 8036"/>
              <a:gd name="T32" fmla="*/ 7770 w 7790"/>
              <a:gd name="T33" fmla="*/ 4618 h 8036"/>
              <a:gd name="T34" fmla="*/ 7770 w 7790"/>
              <a:gd name="T35" fmla="*/ 8036 h 8036"/>
              <a:gd name="T36" fmla="*/ 4353 w 7790"/>
              <a:gd name="T37" fmla="*/ 8036 h 8036"/>
              <a:gd name="T38" fmla="*/ 4353 w 7790"/>
              <a:gd name="T39" fmla="*/ 4618 h 8036"/>
              <a:gd name="T40" fmla="*/ 4353 w 7790"/>
              <a:gd name="T41" fmla="*/ 4618 h 8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90" h="8036">
                <a:moveTo>
                  <a:pt x="40" y="0"/>
                </a:moveTo>
                <a:lnTo>
                  <a:pt x="3458" y="0"/>
                </a:lnTo>
                <a:lnTo>
                  <a:pt x="3458" y="3418"/>
                </a:lnTo>
                <a:lnTo>
                  <a:pt x="40" y="3418"/>
                </a:lnTo>
                <a:lnTo>
                  <a:pt x="40" y="0"/>
                </a:lnTo>
                <a:close/>
                <a:moveTo>
                  <a:pt x="7790" y="1695"/>
                </a:moveTo>
                <a:lnTo>
                  <a:pt x="6170" y="103"/>
                </a:lnTo>
                <a:lnTo>
                  <a:pt x="4577" y="1723"/>
                </a:lnTo>
                <a:lnTo>
                  <a:pt x="6198" y="3316"/>
                </a:lnTo>
                <a:lnTo>
                  <a:pt x="7790" y="1695"/>
                </a:lnTo>
                <a:close/>
                <a:moveTo>
                  <a:pt x="0" y="4618"/>
                </a:moveTo>
                <a:lnTo>
                  <a:pt x="3417" y="4618"/>
                </a:lnTo>
                <a:lnTo>
                  <a:pt x="3417" y="8036"/>
                </a:lnTo>
                <a:lnTo>
                  <a:pt x="0" y="8036"/>
                </a:lnTo>
                <a:lnTo>
                  <a:pt x="0" y="4618"/>
                </a:lnTo>
                <a:close/>
                <a:moveTo>
                  <a:pt x="4353" y="4618"/>
                </a:moveTo>
                <a:lnTo>
                  <a:pt x="7770" y="4618"/>
                </a:lnTo>
                <a:lnTo>
                  <a:pt x="7770" y="8036"/>
                </a:lnTo>
                <a:lnTo>
                  <a:pt x="4353" y="8036"/>
                </a:lnTo>
                <a:lnTo>
                  <a:pt x="4353" y="4618"/>
                </a:lnTo>
                <a:close/>
                <a:moveTo>
                  <a:pt x="4353" y="4618"/>
                </a:move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sp>
      <p:sp>
        <p:nvSpPr>
          <p:cNvPr id="66" name="矩形: 圆角 65"/>
          <p:cNvSpPr/>
          <p:nvPr/>
        </p:nvSpPr>
        <p:spPr>
          <a:xfrm>
            <a:off x="9746184" y="4287088"/>
            <a:ext cx="574270" cy="574270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67" name="Freeform 45"/>
          <p:cNvSpPr>
            <a:spLocks noEditPoints="1"/>
          </p:cNvSpPr>
          <p:nvPr/>
        </p:nvSpPr>
        <p:spPr bwMode="auto">
          <a:xfrm>
            <a:off x="9821341" y="4423532"/>
            <a:ext cx="445095" cy="368842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审核参数管理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4" y="1044437"/>
            <a:ext cx="11111971" cy="5346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规则模板管理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5" y="998786"/>
            <a:ext cx="11185530" cy="5382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数据源管理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013174"/>
            <a:ext cx="10873208" cy="5231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ïśliďé"/>
          <p:cNvSpPr/>
          <p:nvPr/>
        </p:nvSpPr>
        <p:spPr>
          <a:xfrm>
            <a:off x="911424" y="1892829"/>
            <a:ext cx="10287099" cy="2887184"/>
          </a:xfrm>
          <a:prstGeom prst="bracketPair">
            <a:avLst>
              <a:gd name="adj" fmla="val 3859"/>
            </a:avLst>
          </a:prstGeom>
          <a:ln w="3175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21920" tIns="60960" rIns="121920" bIns="60960" rtlCol="0" anchor="ctr">
            <a:normAutofit/>
          </a:bodyPr>
          <a:lstStyle/>
          <a:p>
            <a:pPr algn="ctr"/>
            <a:endParaRPr lang="zh-CN" altLang="en-US" sz="3200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45" y="164637"/>
            <a:ext cx="2360059" cy="54586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87093" y="2446828"/>
            <a:ext cx="6864356" cy="1469791"/>
            <a:chOff x="2165319" y="1835121"/>
            <a:chExt cx="5148267" cy="1102343"/>
          </a:xfrm>
        </p:grpSpPr>
        <p:sp>
          <p:nvSpPr>
            <p:cNvPr id="13" name="star-in-hexagon-of-small-triangles_33067"/>
            <p:cNvSpPr/>
            <p:nvPr/>
          </p:nvSpPr>
          <p:spPr>
            <a:xfrm>
              <a:off x="2165319" y="1835121"/>
              <a:ext cx="750497" cy="660864"/>
            </a:xfrm>
            <a:custGeom>
              <a:avLst/>
              <a:gdLst>
                <a:gd name="connsiteX0" fmla="*/ 357859 w 567024"/>
                <a:gd name="connsiteY0" fmla="*/ 395964 h 499304"/>
                <a:gd name="connsiteX1" fmla="*/ 417295 w 567024"/>
                <a:gd name="connsiteY1" fmla="*/ 499304 h 499304"/>
                <a:gd name="connsiteX2" fmla="*/ 298423 w 567024"/>
                <a:gd name="connsiteY2" fmla="*/ 499304 h 499304"/>
                <a:gd name="connsiteX3" fmla="*/ 209190 w 567024"/>
                <a:gd name="connsiteY3" fmla="*/ 395964 h 499304"/>
                <a:gd name="connsiteX4" fmla="*/ 268602 w 567024"/>
                <a:gd name="connsiteY4" fmla="*/ 499304 h 499304"/>
                <a:gd name="connsiteX5" fmla="*/ 148487 w 567024"/>
                <a:gd name="connsiteY5" fmla="*/ 499304 h 499304"/>
                <a:gd name="connsiteX6" fmla="*/ 373391 w 567024"/>
                <a:gd name="connsiteY6" fmla="*/ 387059 h 499304"/>
                <a:gd name="connsiteX7" fmla="*/ 492263 w 567024"/>
                <a:gd name="connsiteY7" fmla="*/ 387059 h 499304"/>
                <a:gd name="connsiteX8" fmla="*/ 432827 w 567024"/>
                <a:gd name="connsiteY8" fmla="*/ 490192 h 499304"/>
                <a:gd name="connsiteX9" fmla="*/ 223455 w 567024"/>
                <a:gd name="connsiteY9" fmla="*/ 387059 h 499304"/>
                <a:gd name="connsiteX10" fmla="*/ 343570 w 567024"/>
                <a:gd name="connsiteY10" fmla="*/ 387059 h 499304"/>
                <a:gd name="connsiteX11" fmla="*/ 282866 w 567024"/>
                <a:gd name="connsiteY11" fmla="*/ 490192 h 499304"/>
                <a:gd name="connsiteX12" fmla="*/ 74968 w 567024"/>
                <a:gd name="connsiteY12" fmla="*/ 387059 h 499304"/>
                <a:gd name="connsiteX13" fmla="*/ 193840 w 567024"/>
                <a:gd name="connsiteY13" fmla="*/ 387059 h 499304"/>
                <a:gd name="connsiteX14" fmla="*/ 134404 w 567024"/>
                <a:gd name="connsiteY14" fmla="*/ 490192 h 499304"/>
                <a:gd name="connsiteX15" fmla="*/ 432827 w 567024"/>
                <a:gd name="connsiteY15" fmla="*/ 266944 h 499304"/>
                <a:gd name="connsiteX16" fmla="*/ 492263 w 567024"/>
                <a:gd name="connsiteY16" fmla="*/ 370284 h 499304"/>
                <a:gd name="connsiteX17" fmla="*/ 373391 w 567024"/>
                <a:gd name="connsiteY17" fmla="*/ 370284 h 499304"/>
                <a:gd name="connsiteX18" fmla="*/ 134404 w 567024"/>
                <a:gd name="connsiteY18" fmla="*/ 266944 h 499304"/>
                <a:gd name="connsiteX19" fmla="*/ 193840 w 567024"/>
                <a:gd name="connsiteY19" fmla="*/ 370284 h 499304"/>
                <a:gd name="connsiteX20" fmla="*/ 74968 w 567024"/>
                <a:gd name="connsiteY20" fmla="*/ 370284 h 499304"/>
                <a:gd name="connsiteX21" fmla="*/ 446909 w 567024"/>
                <a:gd name="connsiteY21" fmla="*/ 258039 h 499304"/>
                <a:gd name="connsiteX22" fmla="*/ 567024 w 567024"/>
                <a:gd name="connsiteY22" fmla="*/ 258039 h 499304"/>
                <a:gd name="connsiteX23" fmla="*/ 507613 w 567024"/>
                <a:gd name="connsiteY23" fmla="*/ 361172 h 499304"/>
                <a:gd name="connsiteX24" fmla="*/ 0 w 567024"/>
                <a:gd name="connsiteY24" fmla="*/ 258039 h 499304"/>
                <a:gd name="connsiteX25" fmla="*/ 118872 w 567024"/>
                <a:gd name="connsiteY25" fmla="*/ 258039 h 499304"/>
                <a:gd name="connsiteX26" fmla="*/ 59436 w 567024"/>
                <a:gd name="connsiteY26" fmla="*/ 361172 h 499304"/>
                <a:gd name="connsiteX27" fmla="*/ 507613 w 567024"/>
                <a:gd name="connsiteY27" fmla="*/ 137925 h 499304"/>
                <a:gd name="connsiteX28" fmla="*/ 567024 w 567024"/>
                <a:gd name="connsiteY28" fmla="*/ 241265 h 499304"/>
                <a:gd name="connsiteX29" fmla="*/ 446909 w 567024"/>
                <a:gd name="connsiteY29" fmla="*/ 241265 h 499304"/>
                <a:gd name="connsiteX30" fmla="*/ 59436 w 567024"/>
                <a:gd name="connsiteY30" fmla="*/ 137925 h 499304"/>
                <a:gd name="connsiteX31" fmla="*/ 118872 w 567024"/>
                <a:gd name="connsiteY31" fmla="*/ 241265 h 499304"/>
                <a:gd name="connsiteX32" fmla="*/ 0 w 567024"/>
                <a:gd name="connsiteY32" fmla="*/ 241265 h 499304"/>
                <a:gd name="connsiteX33" fmla="*/ 373391 w 567024"/>
                <a:gd name="connsiteY33" fmla="*/ 129020 h 499304"/>
                <a:gd name="connsiteX34" fmla="*/ 492263 w 567024"/>
                <a:gd name="connsiteY34" fmla="*/ 129020 h 499304"/>
                <a:gd name="connsiteX35" fmla="*/ 432827 w 567024"/>
                <a:gd name="connsiteY35" fmla="*/ 232153 h 499304"/>
                <a:gd name="connsiteX36" fmla="*/ 74968 w 567024"/>
                <a:gd name="connsiteY36" fmla="*/ 129020 h 499304"/>
                <a:gd name="connsiteX37" fmla="*/ 193840 w 567024"/>
                <a:gd name="connsiteY37" fmla="*/ 129020 h 499304"/>
                <a:gd name="connsiteX38" fmla="*/ 134404 w 567024"/>
                <a:gd name="connsiteY38" fmla="*/ 232153 h 499304"/>
                <a:gd name="connsiteX39" fmla="*/ 432827 w 567024"/>
                <a:gd name="connsiteY39" fmla="*/ 9112 h 499304"/>
                <a:gd name="connsiteX40" fmla="*/ 492263 w 567024"/>
                <a:gd name="connsiteY40" fmla="*/ 112245 h 499304"/>
                <a:gd name="connsiteX41" fmla="*/ 373391 w 567024"/>
                <a:gd name="connsiteY41" fmla="*/ 112245 h 499304"/>
                <a:gd name="connsiteX42" fmla="*/ 282866 w 567024"/>
                <a:gd name="connsiteY42" fmla="*/ 9112 h 499304"/>
                <a:gd name="connsiteX43" fmla="*/ 343570 w 567024"/>
                <a:gd name="connsiteY43" fmla="*/ 112245 h 499304"/>
                <a:gd name="connsiteX44" fmla="*/ 223455 w 567024"/>
                <a:gd name="connsiteY44" fmla="*/ 112245 h 499304"/>
                <a:gd name="connsiteX45" fmla="*/ 134404 w 567024"/>
                <a:gd name="connsiteY45" fmla="*/ 9112 h 499304"/>
                <a:gd name="connsiteX46" fmla="*/ 193840 w 567024"/>
                <a:gd name="connsiteY46" fmla="*/ 112245 h 499304"/>
                <a:gd name="connsiteX47" fmla="*/ 74968 w 567024"/>
                <a:gd name="connsiteY47" fmla="*/ 112245 h 499304"/>
                <a:gd name="connsiteX48" fmla="*/ 298423 w 567024"/>
                <a:gd name="connsiteY48" fmla="*/ 0 h 499304"/>
                <a:gd name="connsiteX49" fmla="*/ 417295 w 567024"/>
                <a:gd name="connsiteY49" fmla="*/ 0 h 499304"/>
                <a:gd name="connsiteX50" fmla="*/ 357859 w 567024"/>
                <a:gd name="connsiteY50" fmla="*/ 103133 h 499304"/>
                <a:gd name="connsiteX51" fmla="*/ 148487 w 567024"/>
                <a:gd name="connsiteY51" fmla="*/ 0 h 499304"/>
                <a:gd name="connsiteX52" fmla="*/ 268602 w 567024"/>
                <a:gd name="connsiteY52" fmla="*/ 0 h 499304"/>
                <a:gd name="connsiteX53" fmla="*/ 209190 w 567024"/>
                <a:gd name="connsiteY53" fmla="*/ 103133 h 4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7024" h="499304">
                  <a:moveTo>
                    <a:pt x="357859" y="395964"/>
                  </a:moveTo>
                  <a:lnTo>
                    <a:pt x="417295" y="499304"/>
                  </a:lnTo>
                  <a:lnTo>
                    <a:pt x="298423" y="499304"/>
                  </a:lnTo>
                  <a:close/>
                  <a:moveTo>
                    <a:pt x="209190" y="395964"/>
                  </a:moveTo>
                  <a:lnTo>
                    <a:pt x="268602" y="499304"/>
                  </a:lnTo>
                  <a:lnTo>
                    <a:pt x="148487" y="499304"/>
                  </a:lnTo>
                  <a:close/>
                  <a:moveTo>
                    <a:pt x="373391" y="387059"/>
                  </a:moveTo>
                  <a:lnTo>
                    <a:pt x="492263" y="387059"/>
                  </a:lnTo>
                  <a:lnTo>
                    <a:pt x="432827" y="490192"/>
                  </a:lnTo>
                  <a:close/>
                  <a:moveTo>
                    <a:pt x="223455" y="387059"/>
                  </a:moveTo>
                  <a:lnTo>
                    <a:pt x="343570" y="387059"/>
                  </a:lnTo>
                  <a:lnTo>
                    <a:pt x="282866" y="490192"/>
                  </a:lnTo>
                  <a:close/>
                  <a:moveTo>
                    <a:pt x="74968" y="387059"/>
                  </a:moveTo>
                  <a:lnTo>
                    <a:pt x="193840" y="387059"/>
                  </a:lnTo>
                  <a:lnTo>
                    <a:pt x="134404" y="490192"/>
                  </a:lnTo>
                  <a:close/>
                  <a:moveTo>
                    <a:pt x="432827" y="266944"/>
                  </a:moveTo>
                  <a:lnTo>
                    <a:pt x="492263" y="370284"/>
                  </a:lnTo>
                  <a:lnTo>
                    <a:pt x="373391" y="370284"/>
                  </a:lnTo>
                  <a:close/>
                  <a:moveTo>
                    <a:pt x="134404" y="266944"/>
                  </a:moveTo>
                  <a:lnTo>
                    <a:pt x="193840" y="370284"/>
                  </a:lnTo>
                  <a:lnTo>
                    <a:pt x="74968" y="370284"/>
                  </a:lnTo>
                  <a:close/>
                  <a:moveTo>
                    <a:pt x="446909" y="258039"/>
                  </a:moveTo>
                  <a:lnTo>
                    <a:pt x="567024" y="258039"/>
                  </a:lnTo>
                  <a:lnTo>
                    <a:pt x="507613" y="361172"/>
                  </a:lnTo>
                  <a:close/>
                  <a:moveTo>
                    <a:pt x="0" y="258039"/>
                  </a:moveTo>
                  <a:lnTo>
                    <a:pt x="118872" y="258039"/>
                  </a:lnTo>
                  <a:lnTo>
                    <a:pt x="59436" y="361172"/>
                  </a:lnTo>
                  <a:close/>
                  <a:moveTo>
                    <a:pt x="507613" y="137925"/>
                  </a:moveTo>
                  <a:lnTo>
                    <a:pt x="567024" y="241265"/>
                  </a:lnTo>
                  <a:lnTo>
                    <a:pt x="446909" y="241265"/>
                  </a:lnTo>
                  <a:close/>
                  <a:moveTo>
                    <a:pt x="59436" y="137925"/>
                  </a:moveTo>
                  <a:lnTo>
                    <a:pt x="118872" y="241265"/>
                  </a:lnTo>
                  <a:lnTo>
                    <a:pt x="0" y="241265"/>
                  </a:lnTo>
                  <a:close/>
                  <a:moveTo>
                    <a:pt x="373391" y="129020"/>
                  </a:moveTo>
                  <a:lnTo>
                    <a:pt x="492263" y="129020"/>
                  </a:lnTo>
                  <a:lnTo>
                    <a:pt x="432827" y="232153"/>
                  </a:lnTo>
                  <a:close/>
                  <a:moveTo>
                    <a:pt x="74968" y="129020"/>
                  </a:moveTo>
                  <a:lnTo>
                    <a:pt x="193840" y="129020"/>
                  </a:lnTo>
                  <a:lnTo>
                    <a:pt x="134404" y="232153"/>
                  </a:lnTo>
                  <a:close/>
                  <a:moveTo>
                    <a:pt x="432827" y="9112"/>
                  </a:moveTo>
                  <a:lnTo>
                    <a:pt x="492263" y="112245"/>
                  </a:lnTo>
                  <a:lnTo>
                    <a:pt x="373391" y="112245"/>
                  </a:lnTo>
                  <a:close/>
                  <a:moveTo>
                    <a:pt x="282866" y="9112"/>
                  </a:moveTo>
                  <a:lnTo>
                    <a:pt x="343570" y="112245"/>
                  </a:lnTo>
                  <a:lnTo>
                    <a:pt x="223455" y="112245"/>
                  </a:lnTo>
                  <a:close/>
                  <a:moveTo>
                    <a:pt x="134404" y="9112"/>
                  </a:moveTo>
                  <a:lnTo>
                    <a:pt x="193840" y="112245"/>
                  </a:lnTo>
                  <a:lnTo>
                    <a:pt x="74968" y="112245"/>
                  </a:lnTo>
                  <a:close/>
                  <a:moveTo>
                    <a:pt x="298423" y="0"/>
                  </a:moveTo>
                  <a:lnTo>
                    <a:pt x="417295" y="0"/>
                  </a:lnTo>
                  <a:lnTo>
                    <a:pt x="357859" y="103133"/>
                  </a:lnTo>
                  <a:close/>
                  <a:moveTo>
                    <a:pt x="148487" y="0"/>
                  </a:moveTo>
                  <a:lnTo>
                    <a:pt x="268602" y="0"/>
                  </a:lnTo>
                  <a:lnTo>
                    <a:pt x="209190" y="103133"/>
                  </a:lnTo>
                  <a:close/>
                </a:path>
              </a:pathLst>
            </a:custGeom>
            <a:noFill/>
            <a:ln w="9525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411760" y="1851670"/>
              <a:ext cx="4901826" cy="1085794"/>
              <a:chOff x="2411760" y="1851670"/>
              <a:chExt cx="4901826" cy="1085794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411760" y="1851670"/>
                <a:ext cx="4901826" cy="807913"/>
                <a:chOff x="2553698" y="1297811"/>
                <a:chExt cx="4901826" cy="807913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2553698" y="1297811"/>
                  <a:ext cx="1269406" cy="807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400" dirty="0">
                      <a:ln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solidFill>
                        <a:schemeClr val="accent4">
                          <a:lumMod val="75000"/>
                        </a:schemeClr>
                      </a:solidFill>
                      <a:latin typeface="阿里巴巴普惠体 3.0 105 Heavy" panose="00020600040101010101" charset="-122"/>
                      <a:ea typeface="阿里巴巴普惠体 3.0 105 Heavy" panose="00020600040101010101" charset="-122"/>
                      <a:cs typeface="阿里巴巴普惠体 3.0 105 Heavy" panose="00020600040101010101" charset="-122"/>
                    </a:rPr>
                    <a:t>01.</a:t>
                  </a:r>
                  <a:endParaRPr lang="zh-CN" altLang="en-US" sz="6400" dirty="0"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874226" y="1482476"/>
                  <a:ext cx="4581298" cy="484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b="1" dirty="0">
                      <a:latin typeface="阿里巴巴普惠体 3.0 105 Heavy" panose="00020600040101010101" charset="-122"/>
                      <a:ea typeface="阿里巴巴普惠体 3.0 105 Heavy" panose="00020600040101010101" charset="-122"/>
                      <a:cs typeface="阿里巴巴普惠体 3.0 105 Heavy" panose="00020600040101010101" charset="-122"/>
                    </a:rPr>
                    <a:t>公司概况</a:t>
                  </a:r>
                  <a:endParaRPr lang="zh-CN" altLang="en-US" sz="3600" b="1" dirty="0"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endParaRPr>
                </a:p>
              </p:txBody>
            </p: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2732288" y="2555201"/>
                <a:ext cx="458129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2732288" y="2683549"/>
                <a:ext cx="4581298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rPr>
                  <a:t>专业的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rPr>
                  <a:t>IT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rPr>
                  <a:t>运维服务商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endParaRPr>
              </a:p>
            </p:txBody>
          </p:sp>
        </p:grpSp>
      </p:grpSp>
      <p:grpSp>
        <p:nvGrpSpPr>
          <p:cNvPr id="15" name="íṥ1ïḑe"/>
          <p:cNvGrpSpPr/>
          <p:nvPr/>
        </p:nvGrpSpPr>
        <p:grpSpPr>
          <a:xfrm rot="10800000">
            <a:off x="-34398" y="0"/>
            <a:ext cx="5650345" cy="4933139"/>
            <a:chOff x="5617028" y="1117599"/>
            <a:chExt cx="6574972" cy="5740401"/>
          </a:xfrm>
        </p:grpSpPr>
        <p:sp>
          <p:nvSpPr>
            <p:cNvPr id="16" name="íṣḷïḋe"/>
            <p:cNvSpPr/>
            <p:nvPr/>
          </p:nvSpPr>
          <p:spPr>
            <a:xfrm rot="20394420">
              <a:off x="10176756" y="2659280"/>
              <a:ext cx="1290057" cy="3715657"/>
            </a:xfrm>
            <a:prstGeom prst="triangl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18" name="îšľïḍê"/>
            <p:cNvSpPr/>
            <p:nvPr/>
          </p:nvSpPr>
          <p:spPr>
            <a:xfrm flipH="1">
              <a:off x="10493828" y="1117599"/>
              <a:ext cx="1698165" cy="5740401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1" name="is1ïḑè"/>
            <p:cNvSpPr/>
            <p:nvPr/>
          </p:nvSpPr>
          <p:spPr>
            <a:xfrm flipH="1">
              <a:off x="5617028" y="5341256"/>
              <a:ext cx="6574961" cy="151674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925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2" name="ïṥḷiḍé"/>
            <p:cNvSpPr/>
            <p:nvPr/>
          </p:nvSpPr>
          <p:spPr>
            <a:xfrm flipH="1">
              <a:off x="9878096" y="2781836"/>
              <a:ext cx="2313904" cy="407616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3" name="îsḷíde"/>
            <p:cNvSpPr/>
            <p:nvPr/>
          </p:nvSpPr>
          <p:spPr>
            <a:xfrm flipH="1">
              <a:off x="8641724" y="3816071"/>
              <a:ext cx="3550276" cy="3041928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4" name="íṡlïdê"/>
            <p:cNvSpPr/>
            <p:nvPr/>
          </p:nvSpPr>
          <p:spPr>
            <a:xfrm flipH="1">
              <a:off x="7808780" y="5177307"/>
              <a:ext cx="4383220" cy="1680692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</p:grp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en-US" altLang="zh-CN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SQL</a:t>
            </a:r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上线审核管理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45" y="1075692"/>
            <a:ext cx="11064552" cy="5323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审核任务管理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92" y="1024990"/>
            <a:ext cx="11023215" cy="5304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打造一体化运维管理平台</a:t>
            </a:r>
            <a:endParaRPr lang="en-US" altLang="zh-CN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3" name="椭圆 54"/>
          <p:cNvSpPr/>
          <p:nvPr/>
        </p:nvSpPr>
        <p:spPr>
          <a:xfrm flipV="1">
            <a:off x="4352184" y="1673415"/>
            <a:ext cx="3667635" cy="1840181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 flipV="1">
            <a:off x="4364608" y="1445616"/>
            <a:ext cx="3635733" cy="2073081"/>
            <a:chOff x="4433945" y="3340496"/>
            <a:chExt cx="3635733" cy="2159056"/>
          </a:xfrm>
        </p:grpSpPr>
        <p:cxnSp>
          <p:nvCxnSpPr>
            <p:cNvPr id="12" name="直接连接符 11"/>
            <p:cNvCxnSpPr/>
            <p:nvPr/>
          </p:nvCxnSpPr>
          <p:spPr>
            <a:xfrm flipV="1">
              <a:off x="4644233" y="3340496"/>
              <a:ext cx="1581046" cy="1111940"/>
            </a:xfrm>
            <a:prstGeom prst="line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5564752" y="3340496"/>
              <a:ext cx="660527" cy="1876676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 flipV="1">
              <a:off x="6225280" y="3340497"/>
              <a:ext cx="707204" cy="1810958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 flipV="1">
              <a:off x="6225279" y="3340496"/>
              <a:ext cx="1545286" cy="111194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4433945" y="4032887"/>
              <a:ext cx="696195" cy="69619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258126" y="4803357"/>
              <a:ext cx="696195" cy="696195"/>
            </a:xfrm>
            <a:prstGeom prst="ellipse">
              <a:avLst/>
            </a:prstGeom>
            <a:solidFill>
              <a:srgbClr val="561616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578881" y="4767775"/>
              <a:ext cx="696195" cy="69619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373483" y="3930736"/>
              <a:ext cx="696195" cy="696195"/>
            </a:xfrm>
            <a:prstGeom prst="ellipse">
              <a:avLst/>
            </a:prstGeom>
            <a:solidFill>
              <a:srgbClr val="DA7D8D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椭圆 54"/>
          <p:cNvSpPr/>
          <p:nvPr/>
        </p:nvSpPr>
        <p:spPr>
          <a:xfrm>
            <a:off x="4345245" y="3491943"/>
            <a:ext cx="3667635" cy="1900625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4137458" y="3487745"/>
            <a:ext cx="2018484" cy="2239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574896" y="3487745"/>
            <a:ext cx="1581046" cy="111194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495415" y="3487745"/>
            <a:ext cx="660527" cy="187667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6155943" y="3487746"/>
            <a:ext cx="707204" cy="1810958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6155942" y="3487745"/>
            <a:ext cx="1545286" cy="111194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155942" y="3487743"/>
            <a:ext cx="1962965" cy="14561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4364608" y="4180136"/>
            <a:ext cx="696195" cy="69619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188789" y="4950606"/>
            <a:ext cx="696195" cy="696195"/>
          </a:xfrm>
          <a:prstGeom prst="ellipse">
            <a:avLst/>
          </a:prstGeom>
          <a:solidFill>
            <a:srgbClr val="561616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509544" y="4915024"/>
            <a:ext cx="696195" cy="696195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304146" y="4077985"/>
            <a:ext cx="696195" cy="696195"/>
          </a:xfrm>
          <a:prstGeom prst="ellipse">
            <a:avLst/>
          </a:prstGeom>
          <a:solidFill>
            <a:srgbClr val="DA7D8D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618926" y="3162868"/>
            <a:ext cx="696195" cy="696195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068556" y="3150841"/>
            <a:ext cx="696195" cy="6961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416456" y="2748259"/>
            <a:ext cx="1478969" cy="1478969"/>
            <a:chOff x="3851771" y="1163107"/>
            <a:chExt cx="1402358" cy="1402358"/>
          </a:xfrm>
        </p:grpSpPr>
        <p:grpSp>
          <p:nvGrpSpPr>
            <p:cNvPr id="36" name="组合 3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latin typeface="+mj-ea"/>
                  <a:ea typeface="+mj-ea"/>
                </a:endParaRPr>
              </a:p>
            </p:txBody>
          </p:sp>
        </p:grpSp>
        <p:sp>
          <p:nvSpPr>
            <p:cNvPr id="37" name="TextBox 29"/>
            <p:cNvSpPr txBox="1"/>
            <p:nvPr/>
          </p:nvSpPr>
          <p:spPr>
            <a:xfrm>
              <a:off x="3921193" y="1579092"/>
              <a:ext cx="1269477" cy="612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一体化运维</a:t>
              </a:r>
              <a:endParaRPr lang="en-US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管理平台</a:t>
              </a:r>
              <a:endPara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 Placeholder 7"/>
          <p:cNvSpPr txBox="1"/>
          <p:nvPr/>
        </p:nvSpPr>
        <p:spPr>
          <a:xfrm>
            <a:off x="2357120" y="3294580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Placeholder 7"/>
          <p:cNvSpPr txBox="1"/>
          <p:nvPr/>
        </p:nvSpPr>
        <p:spPr>
          <a:xfrm>
            <a:off x="8637170" y="3275807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工单和流程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7"/>
          <p:cNvSpPr txBox="1"/>
          <p:nvPr/>
        </p:nvSpPr>
        <p:spPr>
          <a:xfrm>
            <a:off x="3024327" y="4484931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监控融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科小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7"/>
          <p:cNvSpPr txBox="1"/>
          <p:nvPr/>
        </p:nvSpPr>
        <p:spPr>
          <a:xfrm>
            <a:off x="6687391" y="5771836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7"/>
          <p:cNvSpPr txBox="1"/>
          <p:nvPr/>
        </p:nvSpPr>
        <p:spPr>
          <a:xfrm>
            <a:off x="8280288" y="4703350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自动巡检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Placeholder 7"/>
          <p:cNvSpPr txBox="1"/>
          <p:nvPr/>
        </p:nvSpPr>
        <p:spPr>
          <a:xfrm>
            <a:off x="4419906" y="5783038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自动调度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 Placeholder 7"/>
          <p:cNvSpPr txBox="1"/>
          <p:nvPr/>
        </p:nvSpPr>
        <p:spPr>
          <a:xfrm>
            <a:off x="6687391" y="6094784"/>
            <a:ext cx="1237340" cy="393713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文档管理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手册管理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知识检索</a:t>
            </a:r>
            <a:endParaRPr lang="zh-CN" altLang="en-US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 Placeholder 7"/>
          <p:cNvSpPr txBox="1"/>
          <p:nvPr/>
        </p:nvSpPr>
        <p:spPr>
          <a:xfrm>
            <a:off x="8643487" y="3551861"/>
            <a:ext cx="1993100" cy="79442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流程管理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部门管理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外包管理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绩效统计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 Placeholder 7"/>
          <p:cNvSpPr txBox="1"/>
          <p:nvPr/>
        </p:nvSpPr>
        <p:spPr>
          <a:xfrm>
            <a:off x="2378313" y="3523090"/>
            <a:ext cx="1993100" cy="502666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资产管理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资产关联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与其它模块对接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 Placeholder 7"/>
          <p:cNvSpPr txBox="1"/>
          <p:nvPr/>
        </p:nvSpPr>
        <p:spPr>
          <a:xfrm>
            <a:off x="3029677" y="4667342"/>
            <a:ext cx="1993100" cy="79442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软硬件监控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安全监控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云平台监控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大屏展示等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 Placeholder 7"/>
          <p:cNvSpPr txBox="1"/>
          <p:nvPr/>
        </p:nvSpPr>
        <p:spPr>
          <a:xfrm>
            <a:off x="4416653" y="5960143"/>
            <a:ext cx="1993100" cy="79442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自动补丁安装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软件自动安装部署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一键切换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自动备份与恢复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Placeholder 7"/>
          <p:cNvSpPr txBox="1"/>
          <p:nvPr/>
        </p:nvSpPr>
        <p:spPr>
          <a:xfrm>
            <a:off x="8287265" y="4771163"/>
            <a:ext cx="1237340" cy="1242809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日常巡检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定期巡检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巡检模板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巡检脚本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巡检报告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 Placeholder 7"/>
          <p:cNvSpPr txBox="1"/>
          <p:nvPr/>
        </p:nvSpPr>
        <p:spPr>
          <a:xfrm>
            <a:off x="8328248" y="2063329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日志管理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 Placeholder 7"/>
          <p:cNvSpPr txBox="1"/>
          <p:nvPr/>
        </p:nvSpPr>
        <p:spPr>
          <a:xfrm>
            <a:off x="8353942" y="2235933"/>
            <a:ext cx="1993100" cy="79442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日志采集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日志分析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日志检索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4037016" y="1041664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集中统一登录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 Placeholder 7"/>
          <p:cNvSpPr txBox="1"/>
          <p:nvPr/>
        </p:nvSpPr>
        <p:spPr>
          <a:xfrm>
            <a:off x="4076888" y="1034241"/>
            <a:ext cx="1993100" cy="79442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单点登录授权</a:t>
            </a:r>
            <a:endParaRPr lang="en-US" altLang="zh-CN" sz="1050" b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</a:t>
            </a: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 Placeholder 7"/>
          <p:cNvSpPr txBox="1"/>
          <p:nvPr/>
        </p:nvSpPr>
        <p:spPr>
          <a:xfrm>
            <a:off x="7127236" y="1036915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微服务化改造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 Placeholder 7"/>
          <p:cNvSpPr txBox="1"/>
          <p:nvPr/>
        </p:nvSpPr>
        <p:spPr>
          <a:xfrm>
            <a:off x="7150984" y="1058000"/>
            <a:ext cx="1993100" cy="79442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开源微服务框架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全链路跟踪能力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2639616" y="1963687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大屏展示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Placeholder 7"/>
          <p:cNvSpPr txBox="1"/>
          <p:nvPr/>
        </p:nvSpPr>
        <p:spPr>
          <a:xfrm>
            <a:off x="2729344" y="2067319"/>
            <a:ext cx="1993100" cy="79442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运维总体态势展示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服务水平和质量展示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algn="l">
              <a:buFontTx/>
              <a:buChar char="-"/>
            </a:pPr>
            <a:r>
              <a:rPr lang="zh-CN" altLang="en-US" sz="105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运维服务流程等</a:t>
            </a:r>
            <a:endParaRPr lang="en-US" altLang="zh-CN" sz="105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一、融科小</a:t>
            </a:r>
            <a:r>
              <a:rPr lang="en-US" altLang="zh-CN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e</a:t>
            </a:r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监控平台</a:t>
            </a:r>
            <a:endParaRPr lang="en-US" altLang="zh-CN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908720"/>
            <a:ext cx="8400933" cy="43840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3432" y="5661248"/>
            <a:ext cx="9937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n-ea"/>
              </a:rPr>
              <a:t>实现</a:t>
            </a:r>
            <a:r>
              <a:rPr lang="zh-CN" altLang="en-US" sz="1800" b="1" dirty="0">
                <a:latin typeface="+mn-ea"/>
              </a:rPr>
              <a:t>服务器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b="1" dirty="0">
                <a:latin typeface="+mn-ea"/>
              </a:rPr>
              <a:t>网络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b="1" dirty="0">
                <a:latin typeface="+mn-ea"/>
              </a:rPr>
              <a:t>存储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b="1" dirty="0">
                <a:latin typeface="+mn-ea"/>
              </a:rPr>
              <a:t>数据库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b="1" dirty="0">
                <a:latin typeface="+mn-ea"/>
              </a:rPr>
              <a:t>虚拟化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b="1" dirty="0">
                <a:latin typeface="+mn-ea"/>
              </a:rPr>
              <a:t>操作系统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b="1" dirty="0">
                <a:latin typeface="+mn-ea"/>
              </a:rPr>
              <a:t>中间件</a:t>
            </a:r>
            <a:r>
              <a:rPr lang="zh-CN" altLang="en-US" sz="1800" dirty="0">
                <a:latin typeface="+mn-ea"/>
              </a:rPr>
              <a:t>等</a:t>
            </a:r>
            <a:r>
              <a:rPr lang="en-US" altLang="zh-CN" sz="1800" dirty="0">
                <a:latin typeface="+mn-ea"/>
              </a:rPr>
              <a:t>IT</a:t>
            </a:r>
            <a:r>
              <a:rPr lang="zh-CN" altLang="en-US" sz="1800" dirty="0">
                <a:latin typeface="+mn-ea"/>
              </a:rPr>
              <a:t>基础软硬件运行状态的监控和管理，助力用户及时发现问题，精准定位问题，快速解决问题，提高运维质量，保证关键业务连续、稳定、高效运行。</a:t>
            </a:r>
            <a:endParaRPr lang="zh-CN" altLang="en-US" sz="1800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各类对象监控指标</a:t>
            </a:r>
            <a:endParaRPr lang="zh-CN" altLang="en-US" sz="2665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096000" y="2195703"/>
          <a:ext cx="4975682" cy="3593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979"/>
                <a:gridCol w="1266700"/>
                <a:gridCol w="2188003"/>
              </a:tblGrid>
              <a:tr h="3287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系统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对象类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参数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270371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Linux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CPU</a:t>
                      </a:r>
                      <a:endParaRPr 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CPU</a:t>
                      </a:r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利用率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311934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内存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内存利用率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194553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交换分区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交换分区利用率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233" marR="6233" marT="6233" marB="0" anchor="ctr"/>
                </a:tc>
              </a:tr>
              <a:tr h="118963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文件系统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文件系统使用率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140593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磁盘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繁忙时间百分比</a:t>
                      </a:r>
                      <a:endParaRPr lang="zh-CN" altLang="en-US" sz="16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0">
                <a:tc vMerge="1"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网络适配器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输入错包率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0">
                <a:tc vMerge="1">
                  <a:tcPr anchor="ctr"/>
                </a:tc>
                <a:tc vMerge="1"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输出错包率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160859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Windows</a:t>
                      </a:r>
                      <a:endParaRPr lang="zh-CN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CPU</a:t>
                      </a:r>
                      <a:endParaRPr 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CPU</a:t>
                      </a:r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利用率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内存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内存利用率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179792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逻辑磁盘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逻辑磁盘使用率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404594">
                <a:tc vMerge="1">
                  <a:tcPr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物理磁盘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物理磁盘繁忙率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  <a:tr h="270371">
                <a:tc vMerge="1"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等待磁盘的系统请求数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233" marR="6233" marT="6233" marB="0" anchor="ctr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120318" y="2195703"/>
          <a:ext cx="407380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481"/>
                <a:gridCol w="1152128"/>
                <a:gridCol w="1800200"/>
              </a:tblGrid>
              <a:tr h="1502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系统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类型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参数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00273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服务器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zh-CN" alt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硬件状态</a:t>
                      </a:r>
                      <a:endParaRPr lang="en-US" altLang="zh-CN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CPU</a:t>
                      </a:r>
                      <a:r>
                        <a:rPr lang="zh-CN" alt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状态</a:t>
                      </a:r>
                      <a:endParaRPr lang="en-US" altLang="zh-CN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0027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内存状态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0027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磁盘控制器状态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0027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物理磁盘状态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00273">
                <a:tc vMerge="1"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环境参数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温度大小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0027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风扇转速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0027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电源状态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120318" y="1485862"/>
            <a:ext cx="615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对于服务器和操作系统的日常运维，建议重点关注如下技术指标：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各类对象监控指标</a:t>
            </a:r>
            <a:endParaRPr lang="zh-CN" altLang="en-US" sz="2665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0318" y="1485862"/>
            <a:ext cx="615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对于数据库的日常运维，建议重点关注如下技术指标：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42444" y="2192338"/>
          <a:ext cx="4492901" cy="3321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645"/>
                <a:gridCol w="1209345"/>
                <a:gridCol w="2317911"/>
              </a:tblGrid>
              <a:tr h="3084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系统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对象类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参数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0397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Oracle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数据库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数据库状态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监听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监听状态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TNS</a:t>
                      </a:r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连接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TNS</a:t>
                      </a:r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连接状态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错误日志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数据库错误日志数量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表空间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表空间脱机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表空间监控可用百分比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会话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Session</a:t>
                      </a:r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数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锁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队列中的死锁总数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SGA</a:t>
                      </a:r>
                      <a:endParaRPr 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SGA</a:t>
                      </a:r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空间大小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213178">
                <a:tc vMerge="1"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缓存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字典缓存命中率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096000" y="2192338"/>
          <a:ext cx="5212981" cy="3832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409"/>
                <a:gridCol w="1403167"/>
                <a:gridCol w="2689405"/>
              </a:tblGrid>
              <a:tr h="3084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系统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对象类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参数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0397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MySQL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数据文件空间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数据文件的目录使用率、剩余量</a:t>
                      </a:r>
                      <a:endParaRPr lang="zh-CN" altLang="en-US" sz="16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日志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日志文件中的关键错误与告警信息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SQL</a:t>
                      </a:r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性能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SQL</a:t>
                      </a:r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语句是否导致长时间数据库访问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SQL Server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日志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日志中的关键告警与错误信息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连接数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SQL Server</a:t>
                      </a:r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连接数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达梦</a:t>
                      </a:r>
                      <a:endParaRPr lang="zh-CN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表空间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数据库表空间使用率及剩余量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日志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运行日志中的关键错误与告警信息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连接数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数据库连接数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  <a:tr h="303970">
                <a:tc vMerge="1"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激活会话数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数据库激活会话数</a:t>
                      </a:r>
                      <a:endParaRPr lang="zh-CN" altLang="en-US" sz="1600" u="none" strike="noStrike" kern="12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735" marR="6735" marT="6735" marB="0"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监控全景视图</a:t>
            </a:r>
            <a:endParaRPr lang="zh-CN" altLang="en-US" sz="2665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908720"/>
            <a:ext cx="10426027" cy="5208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监控应用告警视图</a:t>
            </a:r>
            <a:endParaRPr lang="zh-CN" altLang="en-US" sz="2665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32" y="908720"/>
            <a:ext cx="10685489" cy="5450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监控应用拓扑视图</a:t>
            </a:r>
            <a:endParaRPr lang="zh-CN" altLang="en-US" sz="2665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941804"/>
            <a:ext cx="9889157" cy="5557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944559"/>
            <a:ext cx="9879353" cy="5552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监控对象视图</a:t>
            </a:r>
            <a:endParaRPr lang="zh-CN" altLang="en-US" sz="2665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2" y="1028271"/>
            <a:ext cx="8446618" cy="458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92" y="1311020"/>
            <a:ext cx="8446618" cy="458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745" y="1593770"/>
            <a:ext cx="8401101" cy="458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73" y="1905247"/>
            <a:ext cx="8446618" cy="458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公司简介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2" name="灯片编号占位符 3"/>
          <p:cNvSpPr txBox="1"/>
          <p:nvPr/>
        </p:nvSpPr>
        <p:spPr>
          <a:xfrm>
            <a:off x="8354150" y="4817516"/>
            <a:ext cx="3073910" cy="36195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60EDB8-5305-433F-BE41-D7A86D811DB3}" type="slidenum">
              <a:rPr lang="en-US" altLang="zh-CN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2" y="1652751"/>
            <a:ext cx="6602593" cy="4559966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4" name="任意多边形 6"/>
          <p:cNvSpPr/>
          <p:nvPr/>
        </p:nvSpPr>
        <p:spPr>
          <a:xfrm>
            <a:off x="6609202" y="1079199"/>
            <a:ext cx="5256584" cy="5425097"/>
          </a:xfrm>
          <a:custGeom>
            <a:avLst/>
            <a:gdLst>
              <a:gd name="connsiteX0" fmla="*/ 0 w 5105817"/>
              <a:gd name="connsiteY0" fmla="*/ 0 h 5053263"/>
              <a:gd name="connsiteX1" fmla="*/ 5105817 w 5105817"/>
              <a:gd name="connsiteY1" fmla="*/ 0 h 5053263"/>
              <a:gd name="connsiteX2" fmla="*/ 5105817 w 5105817"/>
              <a:gd name="connsiteY2" fmla="*/ 5053263 h 5053263"/>
              <a:gd name="connsiteX3" fmla="*/ 0 w 5105817"/>
              <a:gd name="connsiteY3" fmla="*/ 5053263 h 5053263"/>
              <a:gd name="connsiteX4" fmla="*/ 0 w 5105817"/>
              <a:gd name="connsiteY4" fmla="*/ 844842 h 5053263"/>
              <a:gd name="connsiteX5" fmla="*/ 188912 w 5105817"/>
              <a:gd name="connsiteY5" fmla="*/ 675978 h 5053263"/>
              <a:gd name="connsiteX6" fmla="*/ 0 w 5105817"/>
              <a:gd name="connsiteY6" fmla="*/ 507114 h 505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5817" h="5053263">
                <a:moveTo>
                  <a:pt x="0" y="0"/>
                </a:moveTo>
                <a:lnTo>
                  <a:pt x="5105817" y="0"/>
                </a:lnTo>
                <a:lnTo>
                  <a:pt x="5105817" y="5053263"/>
                </a:lnTo>
                <a:lnTo>
                  <a:pt x="0" y="5053263"/>
                </a:lnTo>
                <a:lnTo>
                  <a:pt x="0" y="844842"/>
                </a:lnTo>
                <a:lnTo>
                  <a:pt x="188912" y="675978"/>
                </a:lnTo>
                <a:lnTo>
                  <a:pt x="0" y="507114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127000" dir="8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31671" y="1323409"/>
            <a:ext cx="4552185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四川融科智联科技有限公司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16"/>
          <p:cNvCxnSpPr/>
          <p:nvPr/>
        </p:nvCxnSpPr>
        <p:spPr>
          <a:xfrm>
            <a:off x="7126636" y="1956092"/>
            <a:ext cx="416225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 rot="2692993">
            <a:off x="7958342" y="2643387"/>
            <a:ext cx="2683249" cy="27928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126635" y="2063144"/>
            <a:ext cx="4346664" cy="3912820"/>
            <a:chOff x="3389430" y="1089114"/>
            <a:chExt cx="4717312" cy="4286674"/>
          </a:xfrm>
        </p:grpSpPr>
        <p:sp>
          <p:nvSpPr>
            <p:cNvPr id="12" name="圆角矩形 26"/>
            <p:cNvSpPr/>
            <p:nvPr/>
          </p:nvSpPr>
          <p:spPr>
            <a:xfrm>
              <a:off x="6013742" y="1089114"/>
              <a:ext cx="2093000" cy="161861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专业从事关键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IT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信息系统的技术规划设计、集成建设、运维技术支持、运维软件开发、专业技术培训及性能优化等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圆角矩形 22"/>
            <p:cNvSpPr/>
            <p:nvPr/>
          </p:nvSpPr>
          <p:spPr>
            <a:xfrm>
              <a:off x="3389430" y="1089114"/>
              <a:ext cx="2093000" cy="1618619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四川融科智联科技有限公司是注册在中国（四川）自由贸易试验区成都高新区的技术服务软件企业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圆角矩形 27"/>
            <p:cNvSpPr/>
            <p:nvPr/>
          </p:nvSpPr>
          <p:spPr>
            <a:xfrm>
              <a:off x="3389430" y="3639586"/>
              <a:ext cx="2092999" cy="1736202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公司产品及解决方案在军工、银行、保险、运营商、政府等行业客户广泛使用，并得到用户的一致好评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圆角矩形 28"/>
            <p:cNvSpPr/>
            <p:nvPr/>
          </p:nvSpPr>
          <p:spPr>
            <a:xfrm>
              <a:off x="6013743" y="3639585"/>
              <a:ext cx="2092999" cy="1736201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业务辐射西南及西北地区，总部位于成都，在</a:t>
              </a:r>
              <a:r>
                <a:rPr kumimoji="1"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北京、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重庆、兰州、贵阳、西安设置办事处，提供本地化技术支持力量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8" name="圆角矩形 27"/>
          <p:cNvSpPr/>
          <p:nvPr/>
        </p:nvSpPr>
        <p:spPr>
          <a:xfrm>
            <a:off x="7730099" y="3588823"/>
            <a:ext cx="3236484" cy="7465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</a:t>
            </a: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Oracle</a:t>
            </a:r>
            <a:r>
              <a: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IBM</a:t>
            </a:r>
            <a:r>
              <a: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VMware</a:t>
            </a:r>
            <a:r>
              <a: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1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Redhat</a:t>
            </a:r>
            <a:r>
              <a: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Dell</a:t>
            </a:r>
            <a:r>
              <a: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EMC</a:t>
            </a:r>
            <a:r>
              <a: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、达梦、华为、南大通用、东方通、宝兰德、麒麟等厂商的金牌或高级业务合作伙伴</a:t>
            </a:r>
            <a:endParaRPr kumimoji="1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监控管理视图</a:t>
            </a:r>
            <a:endParaRPr lang="zh-CN" altLang="en-US" sz="2665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2" y="1020108"/>
            <a:ext cx="8446617" cy="458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6" y="1334662"/>
            <a:ext cx="8446618" cy="458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21" y="1649217"/>
            <a:ext cx="8446617" cy="458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36" y="1963772"/>
            <a:ext cx="8446617" cy="458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四、自动巡检平台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17723" y="851450"/>
            <a:ext cx="6399502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kern="100" dirty="0">
                <a:latin typeface="+mn-ea"/>
                <a:cs typeface="Times New Roman" panose="02020603050405020304" pitchFamily="18" charset="0"/>
              </a:rPr>
              <a:t>场景说明：</a:t>
            </a: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kern="100" dirty="0">
                <a:latin typeface="+mn-ea"/>
                <a:cs typeface="Times New Roman" panose="02020603050405020304" pitchFamily="18" charset="0"/>
              </a:rPr>
              <a:t>    基于融科智联长期运维经验，提供涵盖整个</a:t>
            </a:r>
            <a:r>
              <a:rPr lang="en-US" altLang="zh-CN" sz="1600" kern="100" dirty="0">
                <a:latin typeface="+mn-ea"/>
                <a:cs typeface="Times New Roman" panose="02020603050405020304" pitchFamily="18" charset="0"/>
              </a:rPr>
              <a:t>IT</a:t>
            </a:r>
            <a:r>
              <a:rPr lang="zh-CN" altLang="en-US" sz="1600" kern="100" dirty="0">
                <a:latin typeface="+mn-ea"/>
                <a:cs typeface="Times New Roman" panose="02020603050405020304" pitchFamily="18" charset="0"/>
              </a:rPr>
              <a:t>基础设施的巡检服务，实现了用户基础环境定期、定时周期性、巡检并自动化生成巡检报告，满足合规性要求。可有效减少用户日常运维中大量的巡检工作带来的工作量，并根据用户规则定义进行巡检分析，形成电子版巡检报告。支持自定义巡检功能、批量巡检、支持巡检报告实时查询、打印、导出等。</a:t>
            </a:r>
            <a:endParaRPr lang="zh-CN" altLang="zh-CN" sz="16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6123" y="3533523"/>
            <a:ext cx="6161103" cy="300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"/>
            </a:pPr>
            <a:r>
              <a:rPr lang="zh-CN" altLang="en-US" sz="1600" b="1" kern="100" dirty="0">
                <a:latin typeface="+mn-ea"/>
                <a:cs typeface="Times New Roman" panose="02020603050405020304" pitchFamily="18" charset="0"/>
              </a:rPr>
              <a:t>主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要应用场景：</a:t>
            </a:r>
            <a:endParaRPr lang="zh-CN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6565" algn="l"/>
              </a:tabLst>
            </a:pPr>
            <a:r>
              <a:rPr lang="zh-CN" altLang="en-US" sz="1600" kern="100" dirty="0">
                <a:latin typeface="+mn-ea"/>
                <a:cs typeface="Times New Roman" panose="02020603050405020304" pitchFamily="18" charset="0"/>
              </a:rPr>
              <a:t>日常运行状态检查，根据巡检配置，自动完成每天的日常状态检查，生成日常运行状态报告</a:t>
            </a:r>
            <a:endParaRPr lang="en-US" altLang="zh-CN" sz="1600" kern="100" dirty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6565" algn="l"/>
              </a:tabLst>
            </a:pPr>
            <a:r>
              <a:rPr lang="zh-CN" altLang="en-US" sz="1600" kern="100" dirty="0">
                <a:latin typeface="+mn-ea"/>
                <a:cs typeface="Times New Roman" panose="02020603050405020304" pitchFamily="18" charset="0"/>
              </a:rPr>
              <a:t>定期系统巡检，自动完成每月</a:t>
            </a:r>
            <a:r>
              <a:rPr lang="en-US" altLang="zh-CN" sz="16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+mn-ea"/>
                <a:cs typeface="Times New Roman" panose="02020603050405020304" pitchFamily="18" charset="0"/>
              </a:rPr>
              <a:t>季度的巡检数据采集、巡检报告生成，并由专家工程师在自动巡检报告的基础上进行复核和修改，并自动管理巡检报告，保存备用</a:t>
            </a:r>
            <a:endParaRPr lang="en-US" altLang="zh-CN" sz="1600" kern="100" dirty="0">
              <a:latin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6565" algn="l"/>
              </a:tabLst>
            </a:pPr>
            <a:r>
              <a:rPr lang="zh-CN" altLang="en-US" sz="1600" kern="100" dirty="0">
                <a:latin typeface="+mn-ea"/>
                <a:cs typeface="Times New Roman" panose="02020603050405020304" pitchFamily="18" charset="0"/>
              </a:rPr>
              <a:t>紧急故障定位，当发现故障时可人工立即发起系统状态检查，实时生成系统运行状态报告，帮助工程师快速分析定位故障</a:t>
            </a:r>
            <a:endParaRPr lang="zh-CN" altLang="zh-CN" sz="1600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3492" y="1353982"/>
            <a:ext cx="4646340" cy="4675111"/>
            <a:chOff x="6000862" y="1064050"/>
            <a:chExt cx="4646340" cy="4675111"/>
          </a:xfrm>
        </p:grpSpPr>
        <p:sp>
          <p:nvSpPr>
            <p:cNvPr id="5" name="矩形 4"/>
            <p:cNvSpPr/>
            <p:nvPr/>
          </p:nvSpPr>
          <p:spPr>
            <a:xfrm>
              <a:off x="6000862" y="1064050"/>
              <a:ext cx="4646340" cy="186407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配置中心</a:t>
              </a:r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6000863" y="3284962"/>
              <a:ext cx="4646339" cy="81216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作业平台</a:t>
              </a:r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229814" y="1576039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巡检对象</a:t>
              </a:r>
              <a:endParaRPr lang="zh-CN" altLang="en-US" sz="1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829662" y="1576039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巡检模板</a:t>
              </a:r>
              <a:endParaRPr lang="zh-CN" altLang="en-US" sz="1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9429510" y="1576039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巡检脚本</a:t>
              </a:r>
              <a:endParaRPr lang="zh-CN" altLang="en-US" sz="1400" dirty="0"/>
            </a:p>
          </p:txBody>
        </p:sp>
        <p:cxnSp>
          <p:nvCxnSpPr>
            <p:cNvPr id="12" name="直接箭头连接符 11"/>
            <p:cNvCxnSpPr>
              <a:stCxn id="10" idx="1"/>
              <a:endCxn id="9" idx="3"/>
            </p:cNvCxnSpPr>
            <p:nvPr/>
          </p:nvCxnSpPr>
          <p:spPr>
            <a:xfrm flipH="1">
              <a:off x="8818403" y="1754459"/>
              <a:ext cx="6111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7" idx="3"/>
              <a:endCxn id="9" idx="1"/>
            </p:cNvCxnSpPr>
            <p:nvPr/>
          </p:nvCxnSpPr>
          <p:spPr>
            <a:xfrm>
              <a:off x="7218555" y="1754459"/>
              <a:ext cx="6111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7829662" y="2413310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巡检任务</a:t>
              </a:r>
              <a:endParaRPr lang="zh-CN" altLang="en-US" sz="1400" dirty="0"/>
            </a:p>
          </p:txBody>
        </p:sp>
        <p:cxnSp>
          <p:nvCxnSpPr>
            <p:cNvPr id="16" name="直接箭头连接符 15"/>
            <p:cNvCxnSpPr>
              <a:stCxn id="9" idx="2"/>
              <a:endCxn id="15" idx="0"/>
            </p:cNvCxnSpPr>
            <p:nvPr/>
          </p:nvCxnSpPr>
          <p:spPr>
            <a:xfrm>
              <a:off x="8324033" y="1932878"/>
              <a:ext cx="0" cy="480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7829662" y="3658492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作业执行</a:t>
              </a:r>
              <a:endParaRPr lang="zh-CN" altLang="en-US" sz="14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229814" y="2413310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巡检报告</a:t>
              </a:r>
              <a:endParaRPr lang="zh-CN" altLang="en-US" sz="1400" dirty="0"/>
            </a:p>
          </p:txBody>
        </p:sp>
        <p:cxnSp>
          <p:nvCxnSpPr>
            <p:cNvPr id="20" name="直接箭头连接符 19"/>
            <p:cNvCxnSpPr>
              <a:stCxn id="15" idx="2"/>
              <a:endCxn id="6" idx="0"/>
            </p:cNvCxnSpPr>
            <p:nvPr/>
          </p:nvCxnSpPr>
          <p:spPr>
            <a:xfrm>
              <a:off x="8324033" y="2770149"/>
              <a:ext cx="0" cy="5148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endCxn id="19" idx="2"/>
            </p:cNvCxnSpPr>
            <p:nvPr/>
          </p:nvCxnSpPr>
          <p:spPr>
            <a:xfrm flipV="1">
              <a:off x="6724185" y="2770149"/>
              <a:ext cx="0" cy="5148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000862" y="4470652"/>
              <a:ext cx="4646339" cy="126850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巡检对象</a:t>
              </a:r>
              <a:endParaRPr lang="en-US" altLang="zh-CN" sz="1600" dirty="0"/>
            </a:p>
            <a:p>
              <a:pPr algn="ctr"/>
              <a:endParaRPr lang="en-US" altLang="zh-CN" sz="1600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cxnSp>
          <p:nvCxnSpPr>
            <p:cNvPr id="23" name="直接箭头连接符 22"/>
            <p:cNvCxnSpPr>
              <a:stCxn id="6" idx="2"/>
              <a:endCxn id="22" idx="0"/>
            </p:cNvCxnSpPr>
            <p:nvPr/>
          </p:nvCxnSpPr>
          <p:spPr>
            <a:xfrm flipH="1">
              <a:off x="8324032" y="4097123"/>
              <a:ext cx="1" cy="37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6200077" y="4844183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操作系统</a:t>
              </a:r>
              <a:endParaRPr lang="zh-CN" altLang="en-US" sz="14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302189" y="4841320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虚拟化</a:t>
              </a:r>
              <a:endParaRPr lang="zh-CN" altLang="en-US" sz="14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407667" y="4841320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数据库</a:t>
              </a:r>
              <a:endParaRPr lang="zh-CN" altLang="en-US" sz="14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510883" y="4841320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中间件</a:t>
              </a:r>
              <a:endParaRPr lang="zh-CN" altLang="en-US" sz="1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200077" y="5284824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网络</a:t>
              </a:r>
              <a:endParaRPr lang="zh-CN" altLang="en-US" sz="14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7302189" y="5281961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安全</a:t>
              </a:r>
              <a:endParaRPr lang="zh-CN" altLang="en-US" sz="14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8407667" y="5281961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存储</a:t>
              </a:r>
              <a:endParaRPr lang="zh-CN" altLang="en-US" sz="14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9510883" y="5281961"/>
              <a:ext cx="988741" cy="3568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服务器</a:t>
              </a:r>
              <a:endParaRPr lang="zh-CN" altLang="en-US" sz="14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数据统计看板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7" y="1132296"/>
            <a:ext cx="11532094" cy="5022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报告标签管理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4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280406"/>
            <a:ext cx="11550141" cy="5063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报告模板管理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08" y="1281054"/>
            <a:ext cx="11352584" cy="5020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报告封面管理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" y="1228972"/>
            <a:ext cx="11361958" cy="5209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巡检报告生成并查看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87" y="1132296"/>
            <a:ext cx="11273209" cy="4847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巡检报告样例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14" y="1051970"/>
            <a:ext cx="6710319" cy="4437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2115261"/>
            <a:ext cx="6710317" cy="4437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五、自动化作业调度平台</a:t>
            </a:r>
            <a:endParaRPr lang="en-US" altLang="zh-CN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877928"/>
            <a:ext cx="8280920" cy="46005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3432" y="5629217"/>
            <a:ext cx="9937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n-ea"/>
              </a:rPr>
              <a:t>适用于主流</a:t>
            </a:r>
            <a:r>
              <a:rPr lang="zh-CN" altLang="en-US" sz="1800" b="1" dirty="0">
                <a:latin typeface="+mn-ea"/>
              </a:rPr>
              <a:t>操作系统、数据库、中间件、虚拟化、网络</a:t>
            </a:r>
            <a:r>
              <a:rPr lang="zh-CN" altLang="en-US" sz="1800" dirty="0">
                <a:latin typeface="+mn-ea"/>
              </a:rPr>
              <a:t>等企业基础</a:t>
            </a:r>
            <a:r>
              <a:rPr lang="en-US" altLang="zh-CN" sz="1800" dirty="0">
                <a:latin typeface="+mn-ea"/>
              </a:rPr>
              <a:t>IT</a:t>
            </a:r>
            <a:r>
              <a:rPr lang="zh-CN" altLang="en-US" sz="1800" dirty="0">
                <a:latin typeface="+mn-ea"/>
              </a:rPr>
              <a:t>架构产品，帮助企业实现自动安装部署、自动作业调度、自动补丁安装、自动备份恢复等日常运维自动作业调度能力，提供权限管理、任务编排、任务复核、作业日志等功能。</a:t>
            </a:r>
            <a:endParaRPr lang="zh-CN" altLang="en-US" sz="1800" dirty="0"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平台功能点</a:t>
            </a:r>
            <a:endParaRPr lang="zh-CN" altLang="en-US" sz="2665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grpSp>
        <p:nvGrpSpPr>
          <p:cNvPr id="2" name="Group 57"/>
          <p:cNvGrpSpPr/>
          <p:nvPr/>
        </p:nvGrpSpPr>
        <p:grpSpPr bwMode="auto">
          <a:xfrm>
            <a:off x="4031530" y="1943753"/>
            <a:ext cx="3581400" cy="3552825"/>
            <a:chOff x="2173288" y="1900238"/>
            <a:chExt cx="4482790" cy="4448175"/>
          </a:xfrm>
          <a:solidFill>
            <a:schemeClr val="bg1"/>
          </a:solidFill>
        </p:grpSpPr>
        <p:sp>
          <p:nvSpPr>
            <p:cNvPr id="3" name="AutoShape 4"/>
            <p:cNvSpPr>
              <a:spLocks noChangeArrowheads="1"/>
            </p:cNvSpPr>
            <p:nvPr/>
          </p:nvSpPr>
          <p:spPr bwMode="auto">
            <a:xfrm>
              <a:off x="2173288" y="1900238"/>
              <a:ext cx="4482790" cy="4448175"/>
            </a:xfrm>
            <a:custGeom>
              <a:avLst/>
              <a:gdLst>
                <a:gd name="T0" fmla="*/ 450707222 w 21600"/>
                <a:gd name="T1" fmla="*/ 0 h 21600"/>
                <a:gd name="T2" fmla="*/ 131998869 w 21600"/>
                <a:gd name="T3" fmla="*/ 119920953 h 21600"/>
                <a:gd name="T4" fmla="*/ 0 w 21600"/>
                <a:gd name="T5" fmla="*/ 409467643 h 21600"/>
                <a:gd name="T6" fmla="*/ 131998869 w 21600"/>
                <a:gd name="T7" fmla="*/ 699014180 h 21600"/>
                <a:gd name="T8" fmla="*/ 450707222 w 21600"/>
                <a:gd name="T9" fmla="*/ 818934875 h 21600"/>
                <a:gd name="T10" fmla="*/ 769415213 w 21600"/>
                <a:gd name="T11" fmla="*/ 699014180 h 21600"/>
                <a:gd name="T12" fmla="*/ 901414445 w 21600"/>
                <a:gd name="T13" fmla="*/ 409467643 h 21600"/>
                <a:gd name="T14" fmla="*/ 769415213 w 21600"/>
                <a:gd name="T15" fmla="*/ 11992095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102" y="10800"/>
                  </a:moveTo>
                  <a:cubicBezTo>
                    <a:pt x="5102" y="13947"/>
                    <a:pt x="7653" y="16498"/>
                    <a:pt x="10800" y="16498"/>
                  </a:cubicBezTo>
                  <a:cubicBezTo>
                    <a:pt x="13947" y="16498"/>
                    <a:pt x="16498" y="13947"/>
                    <a:pt x="16498" y="10800"/>
                  </a:cubicBezTo>
                  <a:cubicBezTo>
                    <a:pt x="16498" y="7653"/>
                    <a:pt x="13947" y="5102"/>
                    <a:pt x="10800" y="5102"/>
                  </a:cubicBezTo>
                  <a:cubicBezTo>
                    <a:pt x="7653" y="5102"/>
                    <a:pt x="5102" y="7653"/>
                    <a:pt x="5102" y="10800"/>
                  </a:cubicBez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/>
          </p:nvSpPr>
          <p:spPr bwMode="auto">
            <a:xfrm>
              <a:off x="2995788" y="2718844"/>
              <a:ext cx="2837790" cy="2810962"/>
            </a:xfrm>
            <a:custGeom>
              <a:avLst/>
              <a:gdLst>
                <a:gd name="T0" fmla="*/ 180616794 w 21600"/>
                <a:gd name="T1" fmla="*/ 0 h 21600"/>
                <a:gd name="T2" fmla="*/ 52897323 w 21600"/>
                <a:gd name="T3" fmla="*/ 47889682 h 21600"/>
                <a:gd name="T4" fmla="*/ 0 w 21600"/>
                <a:gd name="T5" fmla="*/ 163518220 h 21600"/>
                <a:gd name="T6" fmla="*/ 52897323 w 21600"/>
                <a:gd name="T7" fmla="*/ 279146515 h 21600"/>
                <a:gd name="T8" fmla="*/ 180616794 w 21600"/>
                <a:gd name="T9" fmla="*/ 327036180 h 21600"/>
                <a:gd name="T10" fmla="*/ 308336151 w 21600"/>
                <a:gd name="T11" fmla="*/ 279146515 h 21600"/>
                <a:gd name="T12" fmla="*/ 361233588 w 21600"/>
                <a:gd name="T13" fmla="*/ 163518220 h 21600"/>
                <a:gd name="T14" fmla="*/ 308336151 w 21600"/>
                <a:gd name="T15" fmla="*/ 47889682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883" y="10800"/>
                  </a:moveTo>
                  <a:cubicBezTo>
                    <a:pt x="1883" y="15725"/>
                    <a:pt x="5875" y="19717"/>
                    <a:pt x="10800" y="19717"/>
                  </a:cubicBezTo>
                  <a:cubicBezTo>
                    <a:pt x="15725" y="19717"/>
                    <a:pt x="19717" y="15725"/>
                    <a:pt x="19717" y="10800"/>
                  </a:cubicBezTo>
                  <a:cubicBezTo>
                    <a:pt x="19717" y="5875"/>
                    <a:pt x="15725" y="1883"/>
                    <a:pt x="10800" y="1883"/>
                  </a:cubicBezTo>
                  <a:cubicBezTo>
                    <a:pt x="5875" y="1883"/>
                    <a:pt x="1883" y="5875"/>
                    <a:pt x="1883" y="1080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wrap="none" anchor="ctr"/>
            <a:lstStyle/>
            <a:p>
              <a:pPr algn="ctr"/>
              <a:endParaRPr 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5" name="Oval 6"/>
            <p:cNvSpPr>
              <a:spLocks noChangeArrowheads="1"/>
            </p:cNvSpPr>
            <p:nvPr/>
          </p:nvSpPr>
          <p:spPr bwMode="auto">
            <a:xfrm>
              <a:off x="2251933" y="1978370"/>
              <a:ext cx="4327138" cy="428836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3213702" y="2933706"/>
              <a:ext cx="2400324" cy="2381239"/>
            </a:xfrm>
            <a:prstGeom prst="ellipse">
              <a:avLst/>
            </a:prstGeom>
            <a:grpFill/>
            <a:ln w="28575">
              <a:solidFill>
                <a:srgbClr val="3191D3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3046580" y="2766789"/>
              <a:ext cx="2736206" cy="271507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endParaRPr 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grpSp>
          <p:nvGrpSpPr>
            <p:cNvPr id="9" name="Group 9"/>
            <p:cNvGrpSpPr/>
            <p:nvPr/>
          </p:nvGrpSpPr>
          <p:grpSpPr bwMode="auto">
            <a:xfrm>
              <a:off x="4322930" y="2773892"/>
              <a:ext cx="93391" cy="165142"/>
              <a:chOff x="2641" y="1729"/>
              <a:chExt cx="53" cy="115"/>
            </a:xfrm>
            <a:grpFill/>
          </p:grpSpPr>
          <p:sp>
            <p:nvSpPr>
              <p:cNvPr id="42" name="Line 10"/>
              <p:cNvSpPr>
                <a:spLocks noChangeShapeType="1"/>
              </p:cNvSpPr>
              <p:nvPr/>
            </p:nvSpPr>
            <p:spPr bwMode="auto">
              <a:xfrm>
                <a:off x="2641" y="1729"/>
                <a:ext cx="53" cy="58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  <p:sp>
            <p:nvSpPr>
              <p:cNvPr id="43" name="Line 11"/>
              <p:cNvSpPr>
                <a:spLocks noChangeShapeType="1"/>
              </p:cNvSpPr>
              <p:nvPr/>
            </p:nvSpPr>
            <p:spPr bwMode="auto">
              <a:xfrm flipV="1">
                <a:off x="2645" y="1774"/>
                <a:ext cx="45" cy="7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</p:grpSp>
        <p:grpSp>
          <p:nvGrpSpPr>
            <p:cNvPr id="10" name="Group 12"/>
            <p:cNvGrpSpPr/>
            <p:nvPr/>
          </p:nvGrpSpPr>
          <p:grpSpPr bwMode="auto">
            <a:xfrm rot="5400000">
              <a:off x="5649780" y="4006001"/>
              <a:ext cx="92337" cy="163845"/>
              <a:chOff x="2641" y="1729"/>
              <a:chExt cx="53" cy="115"/>
            </a:xfrm>
            <a:grpFill/>
          </p:grpSpPr>
          <p:sp>
            <p:nvSpPr>
              <p:cNvPr id="40" name="Line 13"/>
              <p:cNvSpPr>
                <a:spLocks noChangeShapeType="1"/>
              </p:cNvSpPr>
              <p:nvPr/>
            </p:nvSpPr>
            <p:spPr bwMode="auto">
              <a:xfrm>
                <a:off x="2641" y="1729"/>
                <a:ext cx="53" cy="58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 flipV="1">
                <a:off x="2645" y="1774"/>
                <a:ext cx="45" cy="7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</p:grpSp>
        <p:grpSp>
          <p:nvGrpSpPr>
            <p:cNvPr id="12" name="Group 15"/>
            <p:cNvGrpSpPr/>
            <p:nvPr/>
          </p:nvGrpSpPr>
          <p:grpSpPr bwMode="auto">
            <a:xfrm rot="-4832260">
              <a:off x="3098718" y="4004294"/>
              <a:ext cx="92337" cy="165483"/>
              <a:chOff x="2641" y="1729"/>
              <a:chExt cx="53" cy="115"/>
            </a:xfrm>
            <a:grpFill/>
          </p:grpSpPr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641" y="1729"/>
                <a:ext cx="53" cy="58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  <p:sp>
            <p:nvSpPr>
              <p:cNvPr id="39" name="Line 17"/>
              <p:cNvSpPr>
                <a:spLocks noChangeShapeType="1"/>
              </p:cNvSpPr>
              <p:nvPr/>
            </p:nvSpPr>
            <p:spPr bwMode="auto">
              <a:xfrm flipV="1">
                <a:off x="2645" y="1774"/>
                <a:ext cx="45" cy="7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</p:grpSp>
        <p:grpSp>
          <p:nvGrpSpPr>
            <p:cNvPr id="14" name="Group 18"/>
            <p:cNvGrpSpPr/>
            <p:nvPr/>
          </p:nvGrpSpPr>
          <p:grpSpPr bwMode="auto">
            <a:xfrm rot="10545322">
              <a:off x="4427791" y="5314945"/>
              <a:ext cx="93391" cy="165142"/>
              <a:chOff x="2641" y="1729"/>
              <a:chExt cx="53" cy="115"/>
            </a:xfrm>
            <a:grpFill/>
          </p:grpSpPr>
          <p:sp>
            <p:nvSpPr>
              <p:cNvPr id="36" name="Line 19"/>
              <p:cNvSpPr>
                <a:spLocks noChangeShapeType="1"/>
              </p:cNvSpPr>
              <p:nvPr/>
            </p:nvSpPr>
            <p:spPr bwMode="auto">
              <a:xfrm>
                <a:off x="2641" y="1729"/>
                <a:ext cx="53" cy="58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  <p:sp>
            <p:nvSpPr>
              <p:cNvPr id="37" name="Line 20"/>
              <p:cNvSpPr>
                <a:spLocks noChangeShapeType="1"/>
              </p:cNvSpPr>
              <p:nvPr/>
            </p:nvSpPr>
            <p:spPr bwMode="auto">
              <a:xfrm flipV="1">
                <a:off x="2645" y="1774"/>
                <a:ext cx="45" cy="7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</p:grp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871874" y="2244229"/>
              <a:ext cx="1111980" cy="3853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基础管理</a:t>
              </a:r>
              <a:endParaRPr lang="zh-CN" altLang="en-US" sz="1400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 rot="16200000">
              <a:off x="2234228" y="3822389"/>
              <a:ext cx="893506" cy="3852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仪表盘</a:t>
              </a:r>
              <a:endParaRPr lang="zh-CN" altLang="en-US" sz="1400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3924670" y="5664442"/>
              <a:ext cx="1113985" cy="3853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任务执行</a:t>
              </a:r>
              <a:endParaRPr lang="zh-CN" altLang="en-US" sz="1400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 rot="5400000">
              <a:off x="5577342" y="3941643"/>
              <a:ext cx="1114273" cy="38524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rPr>
                <a:t>任务编排</a:t>
              </a:r>
              <a:endParaRPr lang="zh-CN" altLang="en-US" sz="1400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grpSp>
          <p:nvGrpSpPr>
            <p:cNvPr id="20" name="Group 25"/>
            <p:cNvGrpSpPr/>
            <p:nvPr/>
          </p:nvGrpSpPr>
          <p:grpSpPr bwMode="auto">
            <a:xfrm rot="-2810856">
              <a:off x="3493584" y="3114659"/>
              <a:ext cx="92337" cy="165483"/>
              <a:chOff x="2641" y="1729"/>
              <a:chExt cx="53" cy="115"/>
            </a:xfrm>
            <a:grpFill/>
          </p:grpSpPr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2641" y="1729"/>
                <a:ext cx="53" cy="58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 flipV="1">
                <a:off x="2645" y="1774"/>
                <a:ext cx="45" cy="7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</p:grpSp>
        <p:grpSp>
          <p:nvGrpSpPr>
            <p:cNvPr id="21" name="Group 28"/>
            <p:cNvGrpSpPr/>
            <p:nvPr/>
          </p:nvGrpSpPr>
          <p:grpSpPr bwMode="auto">
            <a:xfrm rot="2700000">
              <a:off x="5294237" y="3162672"/>
              <a:ext cx="92337" cy="167122"/>
              <a:chOff x="2641" y="1729"/>
              <a:chExt cx="53" cy="115"/>
            </a:xfrm>
            <a:grpFill/>
          </p:grpSpPr>
          <p:sp>
            <p:nvSpPr>
              <p:cNvPr id="32" name="Line 29"/>
              <p:cNvSpPr>
                <a:spLocks noChangeShapeType="1"/>
              </p:cNvSpPr>
              <p:nvPr/>
            </p:nvSpPr>
            <p:spPr bwMode="auto">
              <a:xfrm>
                <a:off x="2641" y="1729"/>
                <a:ext cx="53" cy="58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  <p:sp>
            <p:nvSpPr>
              <p:cNvPr id="33" name="Line 30"/>
              <p:cNvSpPr>
                <a:spLocks noChangeShapeType="1"/>
              </p:cNvSpPr>
              <p:nvPr/>
            </p:nvSpPr>
            <p:spPr bwMode="auto">
              <a:xfrm flipV="1">
                <a:off x="2645" y="1774"/>
                <a:ext cx="45" cy="7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</p:grpSp>
        <p:grpSp>
          <p:nvGrpSpPr>
            <p:cNvPr id="22" name="Group 31"/>
            <p:cNvGrpSpPr/>
            <p:nvPr/>
          </p:nvGrpSpPr>
          <p:grpSpPr bwMode="auto">
            <a:xfrm rot="7845322">
              <a:off x="5302429" y="4922272"/>
              <a:ext cx="92337" cy="163845"/>
              <a:chOff x="2641" y="1729"/>
              <a:chExt cx="53" cy="115"/>
            </a:xfrm>
            <a:grpFill/>
          </p:grpSpPr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>
                <a:off x="2641" y="1729"/>
                <a:ext cx="53" cy="58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  <p:sp>
            <p:nvSpPr>
              <p:cNvPr id="31" name="Line 33"/>
              <p:cNvSpPr>
                <a:spLocks noChangeShapeType="1"/>
              </p:cNvSpPr>
              <p:nvPr/>
            </p:nvSpPr>
            <p:spPr bwMode="auto">
              <a:xfrm flipV="1">
                <a:off x="2645" y="1774"/>
                <a:ext cx="45" cy="7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</p:grpSp>
        <p:grpSp>
          <p:nvGrpSpPr>
            <p:cNvPr id="23" name="Group 34"/>
            <p:cNvGrpSpPr/>
            <p:nvPr/>
          </p:nvGrpSpPr>
          <p:grpSpPr bwMode="auto">
            <a:xfrm>
              <a:off x="3438169" y="4959801"/>
              <a:ext cx="149099" cy="127852"/>
              <a:chOff x="2282" y="2961"/>
              <a:chExt cx="77" cy="66"/>
            </a:xfrm>
            <a:grpFill/>
          </p:grpSpPr>
          <p:sp>
            <p:nvSpPr>
              <p:cNvPr id="28" name="Line 35"/>
              <p:cNvSpPr>
                <a:spLocks noChangeShapeType="1"/>
              </p:cNvSpPr>
              <p:nvPr/>
            </p:nvSpPr>
            <p:spPr bwMode="auto">
              <a:xfrm rot="-7584781">
                <a:off x="2280" y="2981"/>
                <a:ext cx="48" cy="43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  <p:sp>
            <p:nvSpPr>
              <p:cNvPr id="29" name="Line 36"/>
              <p:cNvSpPr>
                <a:spLocks noChangeShapeType="1"/>
              </p:cNvSpPr>
              <p:nvPr/>
            </p:nvSpPr>
            <p:spPr bwMode="auto">
              <a:xfrm rot="14015219" flipV="1">
                <a:off x="2313" y="2955"/>
                <a:ext cx="40" cy="5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endParaRPr lang="en-US" sz="1400"/>
              </a:p>
            </p:txBody>
          </p:sp>
        </p:grpSp>
        <p:sp>
          <p:nvSpPr>
            <p:cNvPr id="24" name="AutoShape 37"/>
            <p:cNvSpPr>
              <a:spLocks noChangeArrowheads="1"/>
            </p:cNvSpPr>
            <p:nvPr/>
          </p:nvSpPr>
          <p:spPr bwMode="auto">
            <a:xfrm rot="2579427">
              <a:off x="5274868" y="2614077"/>
              <a:ext cx="822500" cy="625053"/>
            </a:xfrm>
            <a:prstGeom prst="rightArrow">
              <a:avLst>
                <a:gd name="adj1" fmla="val 50000"/>
                <a:gd name="adj2" fmla="val 35651"/>
              </a:avLst>
            </a:prstGeom>
            <a:grpFill/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5" name="AutoShape 38"/>
            <p:cNvSpPr>
              <a:spLocks noChangeArrowheads="1"/>
            </p:cNvSpPr>
            <p:nvPr/>
          </p:nvSpPr>
          <p:spPr bwMode="auto">
            <a:xfrm rot="8127306">
              <a:off x="5188030" y="5027278"/>
              <a:ext cx="822500" cy="623277"/>
            </a:xfrm>
            <a:prstGeom prst="rightArrow">
              <a:avLst>
                <a:gd name="adj1" fmla="val 50000"/>
                <a:gd name="adj2" fmla="val 35752"/>
              </a:avLst>
            </a:prstGeom>
            <a:grpFill/>
            <a:ln w="9525">
              <a:noFill/>
              <a:miter lim="800000"/>
            </a:ln>
          </p:spPr>
          <p:txBody>
            <a:bodyPr rot="10800000" wrap="none" anchor="ctr"/>
            <a:lstStyle/>
            <a:p>
              <a:pPr algn="ctr"/>
              <a:endParaRPr 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6" name="AutoShape 39"/>
            <p:cNvSpPr>
              <a:spLocks noChangeArrowheads="1"/>
            </p:cNvSpPr>
            <p:nvPr/>
          </p:nvSpPr>
          <p:spPr bwMode="auto">
            <a:xfrm rot="-8220573">
              <a:off x="2741829" y="5014848"/>
              <a:ext cx="820862" cy="621501"/>
            </a:xfrm>
            <a:prstGeom prst="rightArrow">
              <a:avLst>
                <a:gd name="adj1" fmla="val 50000"/>
                <a:gd name="adj2" fmla="val 35783"/>
              </a:avLst>
            </a:prstGeom>
            <a:grpFill/>
            <a:ln w="9525">
              <a:noFill/>
              <a:miter lim="800000"/>
            </a:ln>
          </p:spPr>
          <p:txBody>
            <a:bodyPr rot="10800000" wrap="none" anchor="ctr"/>
            <a:lstStyle/>
            <a:p>
              <a:pPr algn="ctr"/>
              <a:endParaRPr 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27" name="AutoShape 40"/>
            <p:cNvSpPr>
              <a:spLocks noChangeArrowheads="1"/>
            </p:cNvSpPr>
            <p:nvPr/>
          </p:nvSpPr>
          <p:spPr bwMode="auto">
            <a:xfrm rot="-2666807">
              <a:off x="2920420" y="2456038"/>
              <a:ext cx="820862" cy="623277"/>
            </a:xfrm>
            <a:prstGeom prst="rightArrow">
              <a:avLst>
                <a:gd name="adj1" fmla="val 50000"/>
                <a:gd name="adj2" fmla="val 35681"/>
              </a:avLst>
            </a:prstGeom>
            <a:grpFill/>
            <a:ln w="9525">
              <a:noFill/>
              <a:miter lim="800000"/>
            </a:ln>
          </p:spPr>
          <p:txBody>
            <a:bodyPr wrap="none" anchor="ctr"/>
            <a:lstStyle/>
            <a:p>
              <a:pPr algn="ctr"/>
              <a:endParaRPr lang="en-US" sz="1100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  <p:sp>
        <p:nvSpPr>
          <p:cNvPr id="44" name="Rectangle 93">
            <a:hlinkClick r:id="rId2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264768" y="1059516"/>
            <a:ext cx="1082348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1400" dirty="0">
                <a:latin typeface="黑体" panose="02010609060101010101" pitchFamily="2" charset="-122"/>
                <a:ea typeface="黑体" panose="02010609060101010101" pitchFamily="2" charset="-122"/>
              </a:rPr>
              <a:t>1A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管理后台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5" name="Rectangle 94">
            <a:hlinkClick r:id="rId3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022130" y="1059516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1B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配置信息管理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6" name="Rectangle 95">
            <a:hlinkClick r:id="rId4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08168" y="1059516"/>
            <a:ext cx="1082348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1C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变量管理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7" name="Rectangle 96">
            <a:hlinkClick r:id="rId5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274293" y="1537353"/>
            <a:ext cx="1082348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1D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密钥</a:t>
            </a:r>
            <a:r>
              <a:rPr lang="en-US" sz="1400" dirty="0" err="1">
                <a:latin typeface="黑体" panose="02010609060101010101" pitchFamily="2" charset="-122"/>
                <a:ea typeface="黑体" panose="02010609060101010101" pitchFamily="2" charset="-122"/>
              </a:rPr>
              <a:t>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8" name="Rectangle 97">
            <a:hlinkClick r:id="rId6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039593" y="1537353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1E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场景模板管理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9" name="Rectangle 98">
            <a:hlinkClick r:id="rId7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608168" y="1537353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>
                <a:latin typeface="黑体" panose="02010609060101010101" pitchFamily="2" charset="-122"/>
                <a:ea typeface="黑体" panose="02010609060101010101" pitchFamily="2" charset="-122"/>
              </a:rPr>
              <a:t>1F用户权限管理</a:t>
            </a:r>
            <a:endParaRPr lang="en-US" sz="140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0" name="Rectangle 100">
            <a:hlinkClick r:id="rId8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221685" y="2368607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2A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主机对象管理</a:t>
            </a:r>
            <a:endParaRPr lang="zh-CN" alt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1" name="Rectangle 101">
            <a:hlinkClick r:id="rId9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221685" y="2790882"/>
            <a:ext cx="1800493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2B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主机对象分组管理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2" name="Rectangle 102">
            <a:hlinkClick r:id="rId10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221685" y="3224270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2C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模板调用管理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3" name="Rectangle 103">
            <a:hlinkClick r:id="rId11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221685" y="3657657"/>
            <a:ext cx="1082348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2D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作业管理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4" name="Rectangle 104">
            <a:hlinkClick r:id="rId12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221685" y="4091045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2E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作业编排管理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5" name="Rectangle 105">
            <a:hlinkClick r:id="rId13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221685" y="4524432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2F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作业计划管理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6" name="Rectangle 107">
            <a:hlinkClick r:id="rId14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991544" y="5682557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3A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任务执行管理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7" name="Rectangle 108">
            <a:hlinkClick r:id="rId15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153844" y="5682557"/>
            <a:ext cx="1800493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3B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任务执行过程跟踪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8" name="Rectangle 109">
            <a:hlinkClick r:id="rId16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733657" y="5682557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3C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任务通知管理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9" name="Rectangle 110">
            <a:hlinkClick r:id="rId17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005832" y="6077845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3D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任务启停管理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0" name="Rectangle 111">
            <a:hlinkClick r:id="rId18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141484" y="6077845"/>
            <a:ext cx="1441420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3E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任务作废管理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1" name="Rectangle 112">
            <a:hlinkClick r:id="rId19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742376" y="6077845"/>
            <a:ext cx="2159566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3F</a:t>
            </a:r>
            <a:r>
              <a:rPr lang="zh-CN" altLang="en-US" sz="1400" dirty="0">
                <a:latin typeface="黑体" panose="02010609060101010101" pitchFamily="2" charset="-122"/>
                <a:ea typeface="黑体" panose="02010609060101010101" pitchFamily="2" charset="-122"/>
              </a:rPr>
              <a:t>任务复核管理内置审批</a:t>
            </a:r>
            <a:endParaRPr lang="en-US" sz="1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" name="Rectangle 116">
            <a:hlinkClick r:id="rId20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082080" y="2866091"/>
            <a:ext cx="1620957" cy="30777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4A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资源和任务统计</a:t>
            </a:r>
            <a:endParaRPr lang="en-US" sz="1400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3" name="Rectangle 117">
            <a:hlinkClick r:id="rId21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082080" y="3282016"/>
            <a:ext cx="1441420" cy="30777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4B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执行状态统计</a:t>
            </a:r>
            <a:endParaRPr lang="en-US" sz="1400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4" name="Rectangle 118">
            <a:hlinkClick r:id="rId22" action="ppaction://program"/>
            <a:hlinkHover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082080" y="3697941"/>
            <a:ext cx="1441420" cy="30777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4C</a:t>
            </a:r>
            <a:r>
              <a:rPr lang="zh-CN" altLang="en-US" sz="1400" dirty="0">
                <a:solidFill>
                  <a:schemeClr val="tx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执行详情查看</a:t>
            </a:r>
            <a:endParaRPr lang="en-US" sz="1400" dirty="0">
              <a:solidFill>
                <a:schemeClr val="tx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公司资质</a:t>
            </a:r>
            <a:endParaRPr lang="en-US" altLang="zh-CN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49024" y="4459850"/>
            <a:ext cx="1522389" cy="2272351"/>
            <a:chOff x="6750259" y="811608"/>
            <a:chExt cx="1090098" cy="1760142"/>
          </a:xfrm>
        </p:grpSpPr>
        <p:sp>
          <p:nvSpPr>
            <p:cNvPr id="3" name="文本框 2"/>
            <p:cNvSpPr txBox="1"/>
            <p:nvPr/>
          </p:nvSpPr>
          <p:spPr>
            <a:xfrm>
              <a:off x="6876256" y="2294751"/>
              <a:ext cx="864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ISO9001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259" y="811608"/>
              <a:ext cx="1090098" cy="14163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" name="组合 4"/>
          <p:cNvGrpSpPr/>
          <p:nvPr/>
        </p:nvGrpSpPr>
        <p:grpSpPr>
          <a:xfrm>
            <a:off x="931166" y="4459850"/>
            <a:ext cx="1522389" cy="2272351"/>
            <a:chOff x="5491624" y="811608"/>
            <a:chExt cx="1090098" cy="176014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624" y="811608"/>
              <a:ext cx="1090098" cy="14165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文本框 6"/>
            <p:cNvSpPr txBox="1"/>
            <p:nvPr/>
          </p:nvSpPr>
          <p:spPr>
            <a:xfrm>
              <a:off x="5568621" y="2294751"/>
              <a:ext cx="936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ISO20000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8951" y="4459850"/>
            <a:ext cx="1522389" cy="2270624"/>
            <a:chOff x="6750259" y="2915545"/>
            <a:chExt cx="1090098" cy="176186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259" y="2915545"/>
              <a:ext cx="1090098" cy="14165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文本框 11"/>
            <p:cNvSpPr txBox="1"/>
            <p:nvPr/>
          </p:nvSpPr>
          <p:spPr>
            <a:xfrm>
              <a:off x="6911898" y="4400414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ISO27001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218158" y="4441063"/>
            <a:ext cx="1563197" cy="2313818"/>
            <a:chOff x="5516669" y="2901187"/>
            <a:chExt cx="1090098" cy="1821287"/>
          </a:xfrm>
        </p:grpSpPr>
        <p:pic>
          <p:nvPicPr>
            <p:cNvPr id="15" name="图片 1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669" y="2901187"/>
              <a:ext cx="1090098" cy="1477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/>
            <p:cNvSpPr txBox="1"/>
            <p:nvPr/>
          </p:nvSpPr>
          <p:spPr>
            <a:xfrm>
              <a:off x="5659281" y="4445475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ISO14001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9829" y="912866"/>
            <a:ext cx="2241101" cy="1664984"/>
            <a:chOff x="753074" y="633997"/>
            <a:chExt cx="1823253" cy="153319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74" y="633997"/>
              <a:ext cx="1823253" cy="1219133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080123" y="1890196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专精特新企业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8014" y="2615294"/>
            <a:ext cx="2388409" cy="1659084"/>
            <a:chOff x="2915816" y="633997"/>
            <a:chExt cx="1998238" cy="153319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633997"/>
              <a:ext cx="1998238" cy="1222052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3285873" y="1890196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高新技术企业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29466" y="917240"/>
            <a:ext cx="2515574" cy="3397425"/>
            <a:chOff x="763172" y="2227956"/>
            <a:chExt cx="1741899" cy="2721704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172" y="2227956"/>
              <a:ext cx="1741899" cy="2444705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032381" y="4672661"/>
              <a:ext cx="1133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ITSS</a:t>
              </a:r>
              <a:r>
                <a:rPr kumimoji="1" lang="zh-CN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运维资质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77691" y="4425778"/>
            <a:ext cx="1576688" cy="2324551"/>
            <a:chOff x="4180502" y="2912462"/>
            <a:chExt cx="1128978" cy="1800576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502" y="2912462"/>
              <a:ext cx="1069853" cy="1492008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4310323" y="4436039"/>
              <a:ext cx="999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ISO22301</a:t>
              </a:r>
              <a:endPara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88" y="916936"/>
            <a:ext cx="1135398" cy="153650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42" y="929195"/>
            <a:ext cx="1102421" cy="150051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64" y="2520581"/>
            <a:ext cx="1102422" cy="148252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19" y="940839"/>
            <a:ext cx="1106201" cy="146349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143" y="933108"/>
            <a:ext cx="1102421" cy="14705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72" y="2520581"/>
            <a:ext cx="1132925" cy="147721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47896" y="2502658"/>
            <a:ext cx="1102424" cy="14951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363" y="2502658"/>
            <a:ext cx="1106201" cy="146349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892893" y="4060877"/>
            <a:ext cx="1977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部分软件著作资质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4453663"/>
            <a:ext cx="1872209" cy="130057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934747" y="5902726"/>
            <a:ext cx="1977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信息系统集成资质</a:t>
            </a:r>
            <a:endParaRPr kumimoji="1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作业创建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8" y="1363554"/>
            <a:ext cx="11661517" cy="410445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作业编排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8" y="1075692"/>
            <a:ext cx="11626660" cy="53285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任务审核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9403" y="1075692"/>
            <a:ext cx="1042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n-ea"/>
              </a:rPr>
              <a:t>在线审核，确保审核内容与执行内容一致。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6" y="1615333"/>
            <a:ext cx="11413927" cy="13273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3082218"/>
            <a:ext cx="3495748" cy="316835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任务执行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6606" y="1010682"/>
            <a:ext cx="1042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+mn-ea"/>
              </a:rPr>
              <a:t>统计各任务执行结果，查看具体执行详情和日志。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0" y="1424678"/>
            <a:ext cx="10153128" cy="51621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数据库自动备份和恢复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4" y="1751054"/>
            <a:ext cx="5321757" cy="4366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5480" y="1336499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两地三中心：同城双活，异地灾备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54507" y="1992243"/>
            <a:ext cx="5832648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对现有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Oracle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、达梦等数据库数据备份现状进行梳理，规划设计数据库备份和恢复策略，</a:t>
            </a:r>
            <a:r>
              <a:rPr lang="zh-CN" altLang="zh-CN" sz="1600" kern="1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实现数据库全量、增量、归档备份的自动调度</a:t>
            </a:r>
            <a:r>
              <a:rPr lang="zh-CN" altLang="en-US" sz="1600" kern="1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以及在数据块损坏、数据文件损坏、表空间损坏、数据库失效、数据误操作等场景下的一键自动恢复</a:t>
            </a:r>
            <a:r>
              <a:rPr lang="zh-CN" altLang="en-US" sz="1600" kern="100" dirty="0">
                <a:effectLst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effectLst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effectLst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制定应急恢复策略，在业务应用损坏、误操作、数据块损坏、数据文件损坏、表空间损坏、整库数据损坏等场景下，设计标准的应急恢复场景及操作流程，形成应急恢复手册，并将相关流程完善开发至智慧运维管理平台，每年至少进行一次一键应急恢复切换演练，确保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RTO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RPO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满足建设和监管要求。</a:t>
            </a: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grpSp>
        <p:nvGrpSpPr>
          <p:cNvPr id="12" name="组合 63"/>
          <p:cNvGrpSpPr/>
          <p:nvPr/>
        </p:nvGrpSpPr>
        <p:grpSpPr>
          <a:xfrm>
            <a:off x="2052948" y="5325731"/>
            <a:ext cx="407529" cy="407525"/>
            <a:chOff x="5196486" y="5946187"/>
            <a:chExt cx="305647" cy="305644"/>
          </a:xfrm>
        </p:grpSpPr>
        <p:grpSp>
          <p:nvGrpSpPr>
            <p:cNvPr id="13" name="组合 64"/>
            <p:cNvGrpSpPr/>
            <p:nvPr/>
          </p:nvGrpSpPr>
          <p:grpSpPr>
            <a:xfrm>
              <a:off x="5196486" y="5946187"/>
              <a:ext cx="305647" cy="305644"/>
              <a:chOff x="1517330" y="1125257"/>
              <a:chExt cx="2204282" cy="220428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Freeform 44"/>
            <p:cNvSpPr>
              <a:spLocks noEditPoints="1"/>
            </p:cNvSpPr>
            <p:nvPr/>
          </p:nvSpPr>
          <p:spPr bwMode="auto">
            <a:xfrm>
              <a:off x="5276888" y="6030324"/>
              <a:ext cx="170620" cy="137369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68"/>
          <p:cNvGrpSpPr/>
          <p:nvPr/>
        </p:nvGrpSpPr>
        <p:grpSpPr>
          <a:xfrm>
            <a:off x="2642810" y="5325731"/>
            <a:ext cx="407529" cy="407525"/>
            <a:chOff x="5638883" y="5946187"/>
            <a:chExt cx="305647" cy="305644"/>
          </a:xfrm>
        </p:grpSpPr>
        <p:grpSp>
          <p:nvGrpSpPr>
            <p:cNvPr id="18" name="组合 69"/>
            <p:cNvGrpSpPr/>
            <p:nvPr/>
          </p:nvGrpSpPr>
          <p:grpSpPr>
            <a:xfrm>
              <a:off x="5638883" y="5946187"/>
              <a:ext cx="305647" cy="305644"/>
              <a:chOff x="1517330" y="1125257"/>
              <a:chExt cx="2204282" cy="220428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5694390" y="6035130"/>
              <a:ext cx="194632" cy="113061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73"/>
          <p:cNvGrpSpPr/>
          <p:nvPr/>
        </p:nvGrpSpPr>
        <p:grpSpPr>
          <a:xfrm>
            <a:off x="857321" y="5325731"/>
            <a:ext cx="407529" cy="407525"/>
            <a:chOff x="4299766" y="5946187"/>
            <a:chExt cx="305647" cy="305644"/>
          </a:xfrm>
        </p:grpSpPr>
        <p:grpSp>
          <p:nvGrpSpPr>
            <p:cNvPr id="23" name="组合 74"/>
            <p:cNvGrpSpPr/>
            <p:nvPr/>
          </p:nvGrpSpPr>
          <p:grpSpPr>
            <a:xfrm>
              <a:off x="4299766" y="5946187"/>
              <a:ext cx="305647" cy="305644"/>
              <a:chOff x="1517330" y="1125257"/>
              <a:chExt cx="2204282" cy="220428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Freeform 45"/>
            <p:cNvSpPr>
              <a:spLocks noEditPoints="1"/>
            </p:cNvSpPr>
            <p:nvPr/>
          </p:nvSpPr>
          <p:spPr bwMode="auto">
            <a:xfrm>
              <a:off x="4381353" y="6022165"/>
              <a:ext cx="142472" cy="146367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78"/>
          <p:cNvGrpSpPr/>
          <p:nvPr/>
        </p:nvGrpSpPr>
        <p:grpSpPr>
          <a:xfrm>
            <a:off x="1444820" y="5325731"/>
            <a:ext cx="407529" cy="407525"/>
            <a:chOff x="4740390" y="5946187"/>
            <a:chExt cx="305647" cy="305644"/>
          </a:xfrm>
        </p:grpSpPr>
        <p:grpSp>
          <p:nvGrpSpPr>
            <p:cNvPr id="31" name="组合 79"/>
            <p:cNvGrpSpPr/>
            <p:nvPr/>
          </p:nvGrpSpPr>
          <p:grpSpPr>
            <a:xfrm>
              <a:off x="4740390" y="5946187"/>
              <a:ext cx="305647" cy="305644"/>
              <a:chOff x="1517330" y="1125257"/>
              <a:chExt cx="2204282" cy="220428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1517330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165100" dist="139700" dir="7800000" sx="74000" sy="74000" algn="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719372" y="1327298"/>
                <a:ext cx="1800200" cy="18002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Freeform 39"/>
            <p:cNvSpPr>
              <a:spLocks noEditPoints="1"/>
            </p:cNvSpPr>
            <p:nvPr/>
          </p:nvSpPr>
          <p:spPr bwMode="auto">
            <a:xfrm>
              <a:off x="4814511" y="6022165"/>
              <a:ext cx="157403" cy="145529"/>
            </a:xfrm>
            <a:custGeom>
              <a:avLst/>
              <a:gdLst>
                <a:gd name="T0" fmla="*/ 43 w 57"/>
                <a:gd name="T1" fmla="*/ 9 h 58"/>
                <a:gd name="T2" fmla="*/ 4 w 57"/>
                <a:gd name="T3" fmla="*/ 22 h 58"/>
                <a:gd name="T4" fmla="*/ 5 w 57"/>
                <a:gd name="T5" fmla="*/ 25 h 58"/>
                <a:gd name="T6" fmla="*/ 6 w 57"/>
                <a:gd name="T7" fmla="*/ 30 h 58"/>
                <a:gd name="T8" fmla="*/ 7 w 57"/>
                <a:gd name="T9" fmla="*/ 35 h 58"/>
                <a:gd name="T10" fmla="*/ 10 w 57"/>
                <a:gd name="T11" fmla="*/ 39 h 58"/>
                <a:gd name="T12" fmla="*/ 12 w 57"/>
                <a:gd name="T13" fmla="*/ 41 h 58"/>
                <a:gd name="T14" fmla="*/ 13 w 57"/>
                <a:gd name="T15" fmla="*/ 49 h 58"/>
                <a:gd name="T16" fmla="*/ 16 w 57"/>
                <a:gd name="T17" fmla="*/ 52 h 58"/>
                <a:gd name="T18" fmla="*/ 17 w 57"/>
                <a:gd name="T19" fmla="*/ 51 h 58"/>
                <a:gd name="T20" fmla="*/ 18 w 57"/>
                <a:gd name="T21" fmla="*/ 47 h 58"/>
                <a:gd name="T22" fmla="*/ 20 w 57"/>
                <a:gd name="T23" fmla="*/ 41 h 58"/>
                <a:gd name="T24" fmla="*/ 24 w 57"/>
                <a:gd name="T25" fmla="*/ 36 h 58"/>
                <a:gd name="T26" fmla="*/ 26 w 57"/>
                <a:gd name="T27" fmla="*/ 33 h 58"/>
                <a:gd name="T28" fmla="*/ 22 w 57"/>
                <a:gd name="T29" fmla="*/ 30 h 58"/>
                <a:gd name="T30" fmla="*/ 19 w 57"/>
                <a:gd name="T31" fmla="*/ 29 h 58"/>
                <a:gd name="T32" fmla="*/ 16 w 57"/>
                <a:gd name="T33" fmla="*/ 26 h 58"/>
                <a:gd name="T34" fmla="*/ 12 w 57"/>
                <a:gd name="T35" fmla="*/ 24 h 58"/>
                <a:gd name="T36" fmla="*/ 8 w 57"/>
                <a:gd name="T37" fmla="*/ 24 h 58"/>
                <a:gd name="T38" fmla="*/ 6 w 57"/>
                <a:gd name="T39" fmla="*/ 22 h 58"/>
                <a:gd name="T40" fmla="*/ 6 w 57"/>
                <a:gd name="T41" fmla="*/ 18 h 58"/>
                <a:gd name="T42" fmla="*/ 4 w 57"/>
                <a:gd name="T43" fmla="*/ 19 h 58"/>
                <a:gd name="T44" fmla="*/ 6 w 57"/>
                <a:gd name="T45" fmla="*/ 15 h 58"/>
                <a:gd name="T46" fmla="*/ 9 w 57"/>
                <a:gd name="T47" fmla="*/ 15 h 58"/>
                <a:gd name="T48" fmla="*/ 11 w 57"/>
                <a:gd name="T49" fmla="*/ 13 h 58"/>
                <a:gd name="T50" fmla="*/ 15 w 57"/>
                <a:gd name="T51" fmla="*/ 9 h 58"/>
                <a:gd name="T52" fmla="*/ 16 w 57"/>
                <a:gd name="T53" fmla="*/ 8 h 58"/>
                <a:gd name="T54" fmla="*/ 21 w 57"/>
                <a:gd name="T55" fmla="*/ 6 h 58"/>
                <a:gd name="T56" fmla="*/ 17 w 57"/>
                <a:gd name="T57" fmla="*/ 4 h 58"/>
                <a:gd name="T58" fmla="*/ 16 w 57"/>
                <a:gd name="T59" fmla="*/ 4 h 58"/>
                <a:gd name="T60" fmla="*/ 24 w 57"/>
                <a:gd name="T61" fmla="*/ 1 h 58"/>
                <a:gd name="T62" fmla="*/ 27 w 57"/>
                <a:gd name="T63" fmla="*/ 3 h 58"/>
                <a:gd name="T64" fmla="*/ 41 w 57"/>
                <a:gd name="T65" fmla="*/ 3 h 58"/>
                <a:gd name="T66" fmla="*/ 39 w 57"/>
                <a:gd name="T67" fmla="*/ 6 h 58"/>
                <a:gd name="T68" fmla="*/ 42 w 57"/>
                <a:gd name="T69" fmla="*/ 10 h 58"/>
                <a:gd name="T70" fmla="*/ 44 w 57"/>
                <a:gd name="T71" fmla="*/ 10 h 58"/>
                <a:gd name="T72" fmla="*/ 46 w 57"/>
                <a:gd name="T73" fmla="*/ 9 h 58"/>
                <a:gd name="T74" fmla="*/ 48 w 57"/>
                <a:gd name="T75" fmla="*/ 12 h 58"/>
                <a:gd name="T76" fmla="*/ 50 w 57"/>
                <a:gd name="T77" fmla="*/ 13 h 58"/>
                <a:gd name="T78" fmla="*/ 47 w 57"/>
                <a:gd name="T79" fmla="*/ 14 h 58"/>
                <a:gd name="T80" fmla="*/ 44 w 57"/>
                <a:gd name="T81" fmla="*/ 12 h 58"/>
                <a:gd name="T82" fmla="*/ 40 w 57"/>
                <a:gd name="T83" fmla="*/ 12 h 58"/>
                <a:gd name="T84" fmla="*/ 36 w 57"/>
                <a:gd name="T85" fmla="*/ 15 h 58"/>
                <a:gd name="T86" fmla="*/ 34 w 57"/>
                <a:gd name="T87" fmla="*/ 20 h 58"/>
                <a:gd name="T88" fmla="*/ 36 w 57"/>
                <a:gd name="T89" fmla="*/ 25 h 58"/>
                <a:gd name="T90" fmla="*/ 40 w 57"/>
                <a:gd name="T91" fmla="*/ 27 h 58"/>
                <a:gd name="T92" fmla="*/ 45 w 57"/>
                <a:gd name="T93" fmla="*/ 27 h 58"/>
                <a:gd name="T94" fmla="*/ 47 w 57"/>
                <a:gd name="T95" fmla="*/ 30 h 58"/>
                <a:gd name="T96" fmla="*/ 47 w 57"/>
                <a:gd name="T97" fmla="*/ 35 h 58"/>
                <a:gd name="T98" fmla="*/ 47 w 57"/>
                <a:gd name="T99" fmla="*/ 40 h 58"/>
                <a:gd name="T100" fmla="*/ 50 w 57"/>
                <a:gd name="T101" fmla="*/ 45 h 58"/>
                <a:gd name="T102" fmla="*/ 53 w 57"/>
                <a:gd name="T103" fmla="*/ 41 h 58"/>
                <a:gd name="T104" fmla="*/ 56 w 57"/>
                <a:gd name="T105" fmla="*/ 34 h 58"/>
                <a:gd name="T106" fmla="*/ 56 w 57"/>
                <a:gd name="T107" fmla="*/ 26 h 58"/>
                <a:gd name="T108" fmla="*/ 54 w 57"/>
                <a:gd name="T109" fmla="*/ 19 h 58"/>
                <a:gd name="T110" fmla="*/ 52 w 57"/>
                <a:gd name="T111" fmla="*/ 16 h 58"/>
                <a:gd name="T112" fmla="*/ 55 w 57"/>
                <a:gd name="T113" fmla="*/ 20 h 58"/>
                <a:gd name="T114" fmla="*/ 39 w 57"/>
                <a:gd name="T115" fmla="*/ 5 h 58"/>
                <a:gd name="T116" fmla="*/ 37 w 57"/>
                <a:gd name="T117" fmla="*/ 3 h 58"/>
                <a:gd name="T118" fmla="*/ 38 w 57"/>
                <a:gd name="T119" fmla="*/ 5 h 58"/>
                <a:gd name="T120" fmla="*/ 36 w 57"/>
                <a:gd name="T121" fmla="*/ 2 h 58"/>
                <a:gd name="T122" fmla="*/ 54 w 57"/>
                <a:gd name="T123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58"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55" y="19"/>
                  </a:moveTo>
                  <a:cubicBezTo>
                    <a:pt x="56" y="22"/>
                    <a:pt x="57" y="25"/>
                    <a:pt x="57" y="29"/>
                  </a:cubicBez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25"/>
                    <a:pt x="1" y="21"/>
                    <a:pt x="2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49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5" y="32"/>
                  </a:cubicBezTo>
                  <a:cubicBezTo>
                    <a:pt x="25" y="32"/>
                    <a:pt x="25" y="32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4" y="25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1"/>
                    <a:pt x="37" y="1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5" y="22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8"/>
                    <a:pt x="47" y="28"/>
                  </a:cubicBezTo>
                  <a:cubicBezTo>
                    <a:pt x="47" y="28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29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0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7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1" y="42"/>
                    <a:pt x="51" y="42"/>
                  </a:cubicBezTo>
                  <a:cubicBezTo>
                    <a:pt x="51" y="42"/>
                    <a:pt x="51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1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9"/>
                    <a:pt x="54" y="39"/>
                  </a:cubicBezTo>
                  <a:cubicBezTo>
                    <a:pt x="54" y="39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1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5"/>
                    <a:pt x="52" y="15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7"/>
                    <a:pt x="53" y="17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1"/>
                    <a:pt x="55" y="22"/>
                  </a:cubicBezTo>
                  <a:cubicBezTo>
                    <a:pt x="55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39" y="3"/>
                  </a:move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lose/>
                  <a:moveTo>
                    <a:pt x="37" y="3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55" y="38"/>
                  </a:moveTo>
                  <a:cubicBezTo>
                    <a:pt x="56" y="38"/>
                    <a:pt x="56" y="38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108020" tIns="54009" rIns="108020" bIns="54009" numCol="1" anchor="t" anchorCtr="0" compatLnSpc="1"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719404" y="3717032"/>
            <a:ext cx="51746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5" y="200349"/>
            <a:ext cx="2360059" cy="545864"/>
          </a:xfrm>
          <a:prstGeom prst="rect">
            <a:avLst/>
          </a:prstGeom>
        </p:spPr>
      </p:pic>
      <p:sp>
        <p:nvSpPr>
          <p:cNvPr id="2" name="原创设计师QQ598969553      _2"/>
          <p:cNvSpPr txBox="1"/>
          <p:nvPr/>
        </p:nvSpPr>
        <p:spPr>
          <a:xfrm>
            <a:off x="719404" y="1402132"/>
            <a:ext cx="6048673" cy="1004749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60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谢谢观看</a:t>
            </a:r>
            <a:endParaRPr lang="zh-CN" altLang="en-US" sz="60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719404" y="325356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Malgun Gothic Semilight" panose="020B0502040204020203" pitchFamily="34" charset="-122"/>
              </a:rPr>
              <a:t>四川融科智联科技有限公司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Malgun Gothic Semilight" panose="020B0502040204020203" pitchFamily="34" charset="-122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719405" y="2457279"/>
            <a:ext cx="628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一体化运维服务供应商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6" name="TextBox 37"/>
          <p:cNvSpPr txBox="1"/>
          <p:nvPr/>
        </p:nvSpPr>
        <p:spPr>
          <a:xfrm>
            <a:off x="719404" y="3717032"/>
            <a:ext cx="5278752" cy="12985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Malgun Gothic Semilight" panose="020B0502040204020203" pitchFamily="34" charset="-122"/>
              </a:rPr>
              <a:t>我们是一家注册在成都高新区的技术服务软件企业，专业从事关键</a:t>
            </a:r>
            <a:r>
              <a:rPr kumimoji="1" lang="en-US" altLang="zh-CN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Malgun Gothic Semilight" panose="020B0502040204020203" pitchFamily="34" charset="-122"/>
              </a:rPr>
              <a:t>IT</a:t>
            </a:r>
            <a:r>
              <a:rPr kumimoji="1" lang="zh-CN" alt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Malgun Gothic Semilight" panose="020B0502040204020203" pitchFamily="34" charset="-122"/>
              </a:rPr>
              <a:t>信息系统的技术规划设计、集成建设、运维技术支持、运维软件开发、专业技术培训及性能优化等技术服务，公司产品及解决方案在军工、银行、保险、运营商、政府等行业客户广泛使用，并得到用户的一致好评，业务辐射西南及西北地区，总部位于成都，在重庆、北京设有分公司，在兰州、贵阳、西安设置了办事处，提供本地化技术支持力量。</a:t>
            </a:r>
            <a:endParaRPr kumimoji="1" lang="zh-CN" altLang="en-US" sz="1065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Malgun Gothic Semi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15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65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6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部分合作伙伴资质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3" y="1107179"/>
            <a:ext cx="3118763" cy="23855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80" y="1124126"/>
            <a:ext cx="3298240" cy="231934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43" y="3916035"/>
            <a:ext cx="2917502" cy="18347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807" y="3626893"/>
            <a:ext cx="3032385" cy="241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346" y="3662896"/>
            <a:ext cx="3381400" cy="234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926" y="1133626"/>
            <a:ext cx="3298240" cy="229537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部分合作伙伴资质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b="17623"/>
          <a:stretch>
            <a:fillRect/>
          </a:stretch>
        </p:blipFill>
        <p:spPr>
          <a:xfrm>
            <a:off x="483492" y="1268162"/>
            <a:ext cx="2101003" cy="285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75" y="1597957"/>
            <a:ext cx="3101482" cy="2190812"/>
          </a:xfrm>
          <a:prstGeom prst="rect">
            <a:avLst/>
          </a:prstGeom>
        </p:spPr>
      </p:pic>
      <p:pic>
        <p:nvPicPr>
          <p:cNvPr id="18" name="图片 17" descr="982d348f667cf4ddd8047305f025dd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712" y="1662001"/>
            <a:ext cx="2917551" cy="2062724"/>
          </a:xfrm>
          <a:prstGeom prst="rect">
            <a:avLst/>
          </a:prstGeom>
        </p:spPr>
      </p:pic>
      <p:pic>
        <p:nvPicPr>
          <p:cNvPr id="19" name="图片 18" descr="2023-TID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524" y="4603524"/>
            <a:ext cx="1901440" cy="134436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492" y="4603524"/>
            <a:ext cx="1900908" cy="134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59" y="1659969"/>
            <a:ext cx="2917551" cy="2066788"/>
          </a:xfrm>
          <a:prstGeom prst="rect">
            <a:avLst/>
          </a:prstGeom>
        </p:spPr>
      </p:pic>
      <p:pic>
        <p:nvPicPr>
          <p:cNvPr id="22" name="图片 21" descr="2024.3.31鼎甲金牌合作伙伴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183" y="4154784"/>
            <a:ext cx="1600764" cy="224184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6619" y="4603524"/>
            <a:ext cx="1896686" cy="134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66" y="4154785"/>
            <a:ext cx="1621109" cy="22418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496" y="4158792"/>
            <a:ext cx="1592814" cy="223382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ïśliďé"/>
          <p:cNvSpPr/>
          <p:nvPr/>
        </p:nvSpPr>
        <p:spPr>
          <a:xfrm>
            <a:off x="911424" y="1892829"/>
            <a:ext cx="10287099" cy="2887184"/>
          </a:xfrm>
          <a:prstGeom prst="bracketPair">
            <a:avLst>
              <a:gd name="adj" fmla="val 3859"/>
            </a:avLst>
          </a:prstGeom>
          <a:ln w="3175" cap="rnd"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21920" tIns="60960" rIns="121920" bIns="60960" rtlCol="0" anchor="ctr">
            <a:normAutofit/>
          </a:bodyPr>
          <a:lstStyle/>
          <a:p>
            <a:pPr algn="ctr"/>
            <a:endParaRPr lang="zh-CN" altLang="en-US" sz="3200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45" y="164637"/>
            <a:ext cx="2360059" cy="54586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87093" y="2446828"/>
            <a:ext cx="6864356" cy="1469791"/>
            <a:chOff x="2165319" y="1835121"/>
            <a:chExt cx="5148267" cy="1102343"/>
          </a:xfrm>
        </p:grpSpPr>
        <p:sp>
          <p:nvSpPr>
            <p:cNvPr id="13" name="star-in-hexagon-of-small-triangles_33067"/>
            <p:cNvSpPr/>
            <p:nvPr/>
          </p:nvSpPr>
          <p:spPr>
            <a:xfrm>
              <a:off x="2165319" y="1835121"/>
              <a:ext cx="750497" cy="660864"/>
            </a:xfrm>
            <a:custGeom>
              <a:avLst/>
              <a:gdLst>
                <a:gd name="connsiteX0" fmla="*/ 357859 w 567024"/>
                <a:gd name="connsiteY0" fmla="*/ 395964 h 499304"/>
                <a:gd name="connsiteX1" fmla="*/ 417295 w 567024"/>
                <a:gd name="connsiteY1" fmla="*/ 499304 h 499304"/>
                <a:gd name="connsiteX2" fmla="*/ 298423 w 567024"/>
                <a:gd name="connsiteY2" fmla="*/ 499304 h 499304"/>
                <a:gd name="connsiteX3" fmla="*/ 209190 w 567024"/>
                <a:gd name="connsiteY3" fmla="*/ 395964 h 499304"/>
                <a:gd name="connsiteX4" fmla="*/ 268602 w 567024"/>
                <a:gd name="connsiteY4" fmla="*/ 499304 h 499304"/>
                <a:gd name="connsiteX5" fmla="*/ 148487 w 567024"/>
                <a:gd name="connsiteY5" fmla="*/ 499304 h 499304"/>
                <a:gd name="connsiteX6" fmla="*/ 373391 w 567024"/>
                <a:gd name="connsiteY6" fmla="*/ 387059 h 499304"/>
                <a:gd name="connsiteX7" fmla="*/ 492263 w 567024"/>
                <a:gd name="connsiteY7" fmla="*/ 387059 h 499304"/>
                <a:gd name="connsiteX8" fmla="*/ 432827 w 567024"/>
                <a:gd name="connsiteY8" fmla="*/ 490192 h 499304"/>
                <a:gd name="connsiteX9" fmla="*/ 223455 w 567024"/>
                <a:gd name="connsiteY9" fmla="*/ 387059 h 499304"/>
                <a:gd name="connsiteX10" fmla="*/ 343570 w 567024"/>
                <a:gd name="connsiteY10" fmla="*/ 387059 h 499304"/>
                <a:gd name="connsiteX11" fmla="*/ 282866 w 567024"/>
                <a:gd name="connsiteY11" fmla="*/ 490192 h 499304"/>
                <a:gd name="connsiteX12" fmla="*/ 74968 w 567024"/>
                <a:gd name="connsiteY12" fmla="*/ 387059 h 499304"/>
                <a:gd name="connsiteX13" fmla="*/ 193840 w 567024"/>
                <a:gd name="connsiteY13" fmla="*/ 387059 h 499304"/>
                <a:gd name="connsiteX14" fmla="*/ 134404 w 567024"/>
                <a:gd name="connsiteY14" fmla="*/ 490192 h 499304"/>
                <a:gd name="connsiteX15" fmla="*/ 432827 w 567024"/>
                <a:gd name="connsiteY15" fmla="*/ 266944 h 499304"/>
                <a:gd name="connsiteX16" fmla="*/ 492263 w 567024"/>
                <a:gd name="connsiteY16" fmla="*/ 370284 h 499304"/>
                <a:gd name="connsiteX17" fmla="*/ 373391 w 567024"/>
                <a:gd name="connsiteY17" fmla="*/ 370284 h 499304"/>
                <a:gd name="connsiteX18" fmla="*/ 134404 w 567024"/>
                <a:gd name="connsiteY18" fmla="*/ 266944 h 499304"/>
                <a:gd name="connsiteX19" fmla="*/ 193840 w 567024"/>
                <a:gd name="connsiteY19" fmla="*/ 370284 h 499304"/>
                <a:gd name="connsiteX20" fmla="*/ 74968 w 567024"/>
                <a:gd name="connsiteY20" fmla="*/ 370284 h 499304"/>
                <a:gd name="connsiteX21" fmla="*/ 446909 w 567024"/>
                <a:gd name="connsiteY21" fmla="*/ 258039 h 499304"/>
                <a:gd name="connsiteX22" fmla="*/ 567024 w 567024"/>
                <a:gd name="connsiteY22" fmla="*/ 258039 h 499304"/>
                <a:gd name="connsiteX23" fmla="*/ 507613 w 567024"/>
                <a:gd name="connsiteY23" fmla="*/ 361172 h 499304"/>
                <a:gd name="connsiteX24" fmla="*/ 0 w 567024"/>
                <a:gd name="connsiteY24" fmla="*/ 258039 h 499304"/>
                <a:gd name="connsiteX25" fmla="*/ 118872 w 567024"/>
                <a:gd name="connsiteY25" fmla="*/ 258039 h 499304"/>
                <a:gd name="connsiteX26" fmla="*/ 59436 w 567024"/>
                <a:gd name="connsiteY26" fmla="*/ 361172 h 499304"/>
                <a:gd name="connsiteX27" fmla="*/ 507613 w 567024"/>
                <a:gd name="connsiteY27" fmla="*/ 137925 h 499304"/>
                <a:gd name="connsiteX28" fmla="*/ 567024 w 567024"/>
                <a:gd name="connsiteY28" fmla="*/ 241265 h 499304"/>
                <a:gd name="connsiteX29" fmla="*/ 446909 w 567024"/>
                <a:gd name="connsiteY29" fmla="*/ 241265 h 499304"/>
                <a:gd name="connsiteX30" fmla="*/ 59436 w 567024"/>
                <a:gd name="connsiteY30" fmla="*/ 137925 h 499304"/>
                <a:gd name="connsiteX31" fmla="*/ 118872 w 567024"/>
                <a:gd name="connsiteY31" fmla="*/ 241265 h 499304"/>
                <a:gd name="connsiteX32" fmla="*/ 0 w 567024"/>
                <a:gd name="connsiteY32" fmla="*/ 241265 h 499304"/>
                <a:gd name="connsiteX33" fmla="*/ 373391 w 567024"/>
                <a:gd name="connsiteY33" fmla="*/ 129020 h 499304"/>
                <a:gd name="connsiteX34" fmla="*/ 492263 w 567024"/>
                <a:gd name="connsiteY34" fmla="*/ 129020 h 499304"/>
                <a:gd name="connsiteX35" fmla="*/ 432827 w 567024"/>
                <a:gd name="connsiteY35" fmla="*/ 232153 h 499304"/>
                <a:gd name="connsiteX36" fmla="*/ 74968 w 567024"/>
                <a:gd name="connsiteY36" fmla="*/ 129020 h 499304"/>
                <a:gd name="connsiteX37" fmla="*/ 193840 w 567024"/>
                <a:gd name="connsiteY37" fmla="*/ 129020 h 499304"/>
                <a:gd name="connsiteX38" fmla="*/ 134404 w 567024"/>
                <a:gd name="connsiteY38" fmla="*/ 232153 h 499304"/>
                <a:gd name="connsiteX39" fmla="*/ 432827 w 567024"/>
                <a:gd name="connsiteY39" fmla="*/ 9112 h 499304"/>
                <a:gd name="connsiteX40" fmla="*/ 492263 w 567024"/>
                <a:gd name="connsiteY40" fmla="*/ 112245 h 499304"/>
                <a:gd name="connsiteX41" fmla="*/ 373391 w 567024"/>
                <a:gd name="connsiteY41" fmla="*/ 112245 h 499304"/>
                <a:gd name="connsiteX42" fmla="*/ 282866 w 567024"/>
                <a:gd name="connsiteY42" fmla="*/ 9112 h 499304"/>
                <a:gd name="connsiteX43" fmla="*/ 343570 w 567024"/>
                <a:gd name="connsiteY43" fmla="*/ 112245 h 499304"/>
                <a:gd name="connsiteX44" fmla="*/ 223455 w 567024"/>
                <a:gd name="connsiteY44" fmla="*/ 112245 h 499304"/>
                <a:gd name="connsiteX45" fmla="*/ 134404 w 567024"/>
                <a:gd name="connsiteY45" fmla="*/ 9112 h 499304"/>
                <a:gd name="connsiteX46" fmla="*/ 193840 w 567024"/>
                <a:gd name="connsiteY46" fmla="*/ 112245 h 499304"/>
                <a:gd name="connsiteX47" fmla="*/ 74968 w 567024"/>
                <a:gd name="connsiteY47" fmla="*/ 112245 h 499304"/>
                <a:gd name="connsiteX48" fmla="*/ 298423 w 567024"/>
                <a:gd name="connsiteY48" fmla="*/ 0 h 499304"/>
                <a:gd name="connsiteX49" fmla="*/ 417295 w 567024"/>
                <a:gd name="connsiteY49" fmla="*/ 0 h 499304"/>
                <a:gd name="connsiteX50" fmla="*/ 357859 w 567024"/>
                <a:gd name="connsiteY50" fmla="*/ 103133 h 499304"/>
                <a:gd name="connsiteX51" fmla="*/ 148487 w 567024"/>
                <a:gd name="connsiteY51" fmla="*/ 0 h 499304"/>
                <a:gd name="connsiteX52" fmla="*/ 268602 w 567024"/>
                <a:gd name="connsiteY52" fmla="*/ 0 h 499304"/>
                <a:gd name="connsiteX53" fmla="*/ 209190 w 567024"/>
                <a:gd name="connsiteY53" fmla="*/ 103133 h 49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7024" h="499304">
                  <a:moveTo>
                    <a:pt x="357859" y="395964"/>
                  </a:moveTo>
                  <a:lnTo>
                    <a:pt x="417295" y="499304"/>
                  </a:lnTo>
                  <a:lnTo>
                    <a:pt x="298423" y="499304"/>
                  </a:lnTo>
                  <a:close/>
                  <a:moveTo>
                    <a:pt x="209190" y="395964"/>
                  </a:moveTo>
                  <a:lnTo>
                    <a:pt x="268602" y="499304"/>
                  </a:lnTo>
                  <a:lnTo>
                    <a:pt x="148487" y="499304"/>
                  </a:lnTo>
                  <a:close/>
                  <a:moveTo>
                    <a:pt x="373391" y="387059"/>
                  </a:moveTo>
                  <a:lnTo>
                    <a:pt x="492263" y="387059"/>
                  </a:lnTo>
                  <a:lnTo>
                    <a:pt x="432827" y="490192"/>
                  </a:lnTo>
                  <a:close/>
                  <a:moveTo>
                    <a:pt x="223455" y="387059"/>
                  </a:moveTo>
                  <a:lnTo>
                    <a:pt x="343570" y="387059"/>
                  </a:lnTo>
                  <a:lnTo>
                    <a:pt x="282866" y="490192"/>
                  </a:lnTo>
                  <a:close/>
                  <a:moveTo>
                    <a:pt x="74968" y="387059"/>
                  </a:moveTo>
                  <a:lnTo>
                    <a:pt x="193840" y="387059"/>
                  </a:lnTo>
                  <a:lnTo>
                    <a:pt x="134404" y="490192"/>
                  </a:lnTo>
                  <a:close/>
                  <a:moveTo>
                    <a:pt x="432827" y="266944"/>
                  </a:moveTo>
                  <a:lnTo>
                    <a:pt x="492263" y="370284"/>
                  </a:lnTo>
                  <a:lnTo>
                    <a:pt x="373391" y="370284"/>
                  </a:lnTo>
                  <a:close/>
                  <a:moveTo>
                    <a:pt x="134404" y="266944"/>
                  </a:moveTo>
                  <a:lnTo>
                    <a:pt x="193840" y="370284"/>
                  </a:lnTo>
                  <a:lnTo>
                    <a:pt x="74968" y="370284"/>
                  </a:lnTo>
                  <a:close/>
                  <a:moveTo>
                    <a:pt x="446909" y="258039"/>
                  </a:moveTo>
                  <a:lnTo>
                    <a:pt x="567024" y="258039"/>
                  </a:lnTo>
                  <a:lnTo>
                    <a:pt x="507613" y="361172"/>
                  </a:lnTo>
                  <a:close/>
                  <a:moveTo>
                    <a:pt x="0" y="258039"/>
                  </a:moveTo>
                  <a:lnTo>
                    <a:pt x="118872" y="258039"/>
                  </a:lnTo>
                  <a:lnTo>
                    <a:pt x="59436" y="361172"/>
                  </a:lnTo>
                  <a:close/>
                  <a:moveTo>
                    <a:pt x="507613" y="137925"/>
                  </a:moveTo>
                  <a:lnTo>
                    <a:pt x="567024" y="241265"/>
                  </a:lnTo>
                  <a:lnTo>
                    <a:pt x="446909" y="241265"/>
                  </a:lnTo>
                  <a:close/>
                  <a:moveTo>
                    <a:pt x="59436" y="137925"/>
                  </a:moveTo>
                  <a:lnTo>
                    <a:pt x="118872" y="241265"/>
                  </a:lnTo>
                  <a:lnTo>
                    <a:pt x="0" y="241265"/>
                  </a:lnTo>
                  <a:close/>
                  <a:moveTo>
                    <a:pt x="373391" y="129020"/>
                  </a:moveTo>
                  <a:lnTo>
                    <a:pt x="492263" y="129020"/>
                  </a:lnTo>
                  <a:lnTo>
                    <a:pt x="432827" y="232153"/>
                  </a:lnTo>
                  <a:close/>
                  <a:moveTo>
                    <a:pt x="74968" y="129020"/>
                  </a:moveTo>
                  <a:lnTo>
                    <a:pt x="193840" y="129020"/>
                  </a:lnTo>
                  <a:lnTo>
                    <a:pt x="134404" y="232153"/>
                  </a:lnTo>
                  <a:close/>
                  <a:moveTo>
                    <a:pt x="432827" y="9112"/>
                  </a:moveTo>
                  <a:lnTo>
                    <a:pt x="492263" y="112245"/>
                  </a:lnTo>
                  <a:lnTo>
                    <a:pt x="373391" y="112245"/>
                  </a:lnTo>
                  <a:close/>
                  <a:moveTo>
                    <a:pt x="282866" y="9112"/>
                  </a:moveTo>
                  <a:lnTo>
                    <a:pt x="343570" y="112245"/>
                  </a:lnTo>
                  <a:lnTo>
                    <a:pt x="223455" y="112245"/>
                  </a:lnTo>
                  <a:close/>
                  <a:moveTo>
                    <a:pt x="134404" y="9112"/>
                  </a:moveTo>
                  <a:lnTo>
                    <a:pt x="193840" y="112245"/>
                  </a:lnTo>
                  <a:lnTo>
                    <a:pt x="74968" y="112245"/>
                  </a:lnTo>
                  <a:close/>
                  <a:moveTo>
                    <a:pt x="298423" y="0"/>
                  </a:moveTo>
                  <a:lnTo>
                    <a:pt x="417295" y="0"/>
                  </a:lnTo>
                  <a:lnTo>
                    <a:pt x="357859" y="103133"/>
                  </a:lnTo>
                  <a:close/>
                  <a:moveTo>
                    <a:pt x="148487" y="0"/>
                  </a:moveTo>
                  <a:lnTo>
                    <a:pt x="268602" y="0"/>
                  </a:lnTo>
                  <a:lnTo>
                    <a:pt x="209190" y="103133"/>
                  </a:lnTo>
                  <a:close/>
                </a:path>
              </a:pathLst>
            </a:custGeom>
            <a:noFill/>
            <a:ln w="9525">
              <a:solidFill>
                <a:schemeClr val="accent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5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7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965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411760" y="1851670"/>
              <a:ext cx="4901826" cy="1085794"/>
              <a:chOff x="2411760" y="1851670"/>
              <a:chExt cx="4901826" cy="1085794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411760" y="1851670"/>
                <a:ext cx="4901826" cy="807913"/>
                <a:chOff x="2553698" y="1297811"/>
                <a:chExt cx="4901826" cy="807913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2553698" y="1297811"/>
                  <a:ext cx="1269406" cy="807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6400" dirty="0">
                      <a:ln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ln>
                      <a:solidFill>
                        <a:schemeClr val="accent4">
                          <a:lumMod val="75000"/>
                        </a:schemeClr>
                      </a:solidFill>
                      <a:latin typeface="阿里巴巴普惠体 3.0 105 Heavy" panose="00020600040101010101" charset="-122"/>
                      <a:ea typeface="阿里巴巴普惠体 3.0 105 Heavy" panose="00020600040101010101" charset="-122"/>
                      <a:cs typeface="阿里巴巴普惠体 3.0 105 Heavy" panose="00020600040101010101" charset="-122"/>
                    </a:rPr>
                    <a:t>02.</a:t>
                  </a:r>
                  <a:endParaRPr lang="zh-CN" altLang="en-US" sz="6400" dirty="0"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  <a:solidFill>
                      <a:schemeClr val="accent4">
                        <a:lumMod val="7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874226" y="1482476"/>
                  <a:ext cx="4581298" cy="484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600" dirty="0">
                      <a:latin typeface="阿里巴巴普惠体 3.0 105 Heavy" panose="00020600040101010101" charset="-122"/>
                      <a:ea typeface="阿里巴巴普惠体 3.0 105 Heavy" panose="00020600040101010101" charset="-122"/>
                      <a:cs typeface="阿里巴巴普惠体 3.0 105 Heavy" panose="00020600040101010101" charset="-122"/>
                    </a:rPr>
                    <a:t>技术服务介绍</a:t>
                  </a:r>
                  <a:endParaRPr lang="zh-CN" altLang="en-US" sz="3600" dirty="0"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endParaRPr>
                </a:p>
              </p:txBody>
            </p:sp>
          </p:grpSp>
          <p:cxnSp>
            <p:nvCxnSpPr>
              <p:cNvPr id="17" name="直接连接符 16"/>
              <p:cNvCxnSpPr/>
              <p:nvPr/>
            </p:nvCxnSpPr>
            <p:spPr>
              <a:xfrm>
                <a:off x="2732288" y="2555201"/>
                <a:ext cx="458129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2732288" y="2683549"/>
                <a:ext cx="4581298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rPr>
                  <a:t>全栈的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rPr>
                  <a:t>IT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 3.0 105 Heavy" panose="00020600040101010101" charset="-122"/>
                    <a:ea typeface="阿里巴巴普惠体 3.0 105 Heavy" panose="00020600040101010101" charset="-122"/>
                    <a:cs typeface="阿里巴巴普惠体 3.0 105 Heavy" panose="00020600040101010101" charset="-122"/>
                  </a:rPr>
                  <a:t>技术服务能力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 3.0 105 Heavy" panose="00020600040101010101" charset="-122"/>
                  <a:ea typeface="阿里巴巴普惠体 3.0 105 Heavy" panose="00020600040101010101" charset="-122"/>
                  <a:cs typeface="阿里巴巴普惠体 3.0 105 Heavy" panose="00020600040101010101" charset="-122"/>
                </a:endParaRPr>
              </a:p>
            </p:txBody>
          </p:sp>
        </p:grpSp>
      </p:grpSp>
      <p:grpSp>
        <p:nvGrpSpPr>
          <p:cNvPr id="15" name="íṥ1ïḑe"/>
          <p:cNvGrpSpPr/>
          <p:nvPr/>
        </p:nvGrpSpPr>
        <p:grpSpPr>
          <a:xfrm rot="10800000">
            <a:off x="-34398" y="0"/>
            <a:ext cx="5650345" cy="4933139"/>
            <a:chOff x="5617028" y="1117599"/>
            <a:chExt cx="6574972" cy="5740401"/>
          </a:xfrm>
        </p:grpSpPr>
        <p:sp>
          <p:nvSpPr>
            <p:cNvPr id="16" name="íṣḷïḋe"/>
            <p:cNvSpPr/>
            <p:nvPr/>
          </p:nvSpPr>
          <p:spPr>
            <a:xfrm rot="20394420">
              <a:off x="10176756" y="2659280"/>
              <a:ext cx="1290057" cy="3715657"/>
            </a:xfrm>
            <a:prstGeom prst="triangl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18" name="îšľïḍê"/>
            <p:cNvSpPr/>
            <p:nvPr/>
          </p:nvSpPr>
          <p:spPr>
            <a:xfrm flipH="1">
              <a:off x="10493828" y="1117599"/>
              <a:ext cx="1698165" cy="5740401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1" name="is1ïḑè"/>
            <p:cNvSpPr/>
            <p:nvPr/>
          </p:nvSpPr>
          <p:spPr>
            <a:xfrm flipH="1">
              <a:off x="5617028" y="5341256"/>
              <a:ext cx="6574961" cy="151674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fontScale="925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2" name="ïṥḷiḍé"/>
            <p:cNvSpPr/>
            <p:nvPr/>
          </p:nvSpPr>
          <p:spPr>
            <a:xfrm flipH="1">
              <a:off x="9878096" y="2781836"/>
              <a:ext cx="2313904" cy="407616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3" name="îsḷíde"/>
            <p:cNvSpPr/>
            <p:nvPr/>
          </p:nvSpPr>
          <p:spPr>
            <a:xfrm flipH="1">
              <a:off x="8641724" y="3816071"/>
              <a:ext cx="3550276" cy="3041928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  <p:sp>
          <p:nvSpPr>
            <p:cNvPr id="24" name="íṡlïdê"/>
            <p:cNvSpPr/>
            <p:nvPr/>
          </p:nvSpPr>
          <p:spPr>
            <a:xfrm flipH="1">
              <a:off x="7808780" y="5177307"/>
              <a:ext cx="4383220" cy="1680692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21920" tIns="60960" rIns="121920" bIns="60960" rtlCol="0" anchor="ctr"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 sz="2400"/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op-sign_84346"/>
          <p:cNvSpPr/>
          <p:nvPr/>
        </p:nvSpPr>
        <p:spPr>
          <a:xfrm>
            <a:off x="337888" y="405711"/>
            <a:ext cx="381515" cy="334991"/>
          </a:xfrm>
          <a:custGeom>
            <a:avLst/>
            <a:gdLst>
              <a:gd name="connsiteX0" fmla="*/ 207202 w 608046"/>
              <a:gd name="connsiteY0" fmla="*/ 99427 h 533898"/>
              <a:gd name="connsiteX1" fmla="*/ 400869 w 608046"/>
              <a:gd name="connsiteY1" fmla="*/ 99427 h 533898"/>
              <a:gd name="connsiteX2" fmla="*/ 497748 w 608046"/>
              <a:gd name="connsiteY2" fmla="*/ 266950 h 533898"/>
              <a:gd name="connsiteX3" fmla="*/ 400869 w 608046"/>
              <a:gd name="connsiteY3" fmla="*/ 434472 h 533898"/>
              <a:gd name="connsiteX4" fmla="*/ 207202 w 608046"/>
              <a:gd name="connsiteY4" fmla="*/ 434472 h 533898"/>
              <a:gd name="connsiteX5" fmla="*/ 110415 w 608046"/>
              <a:gd name="connsiteY5" fmla="*/ 266950 h 533898"/>
              <a:gd name="connsiteX6" fmla="*/ 184398 w 608046"/>
              <a:gd name="connsiteY6" fmla="*/ 60110 h 533898"/>
              <a:gd name="connsiteX7" fmla="*/ 64830 w 608046"/>
              <a:gd name="connsiteY7" fmla="*/ 266949 h 533898"/>
              <a:gd name="connsiteX8" fmla="*/ 184398 w 608046"/>
              <a:gd name="connsiteY8" fmla="*/ 473788 h 533898"/>
              <a:gd name="connsiteX9" fmla="*/ 423625 w 608046"/>
              <a:gd name="connsiteY9" fmla="*/ 473788 h 533898"/>
              <a:gd name="connsiteX10" fmla="*/ 543193 w 608046"/>
              <a:gd name="connsiteY10" fmla="*/ 266949 h 533898"/>
              <a:gd name="connsiteX11" fmla="*/ 423625 w 608046"/>
              <a:gd name="connsiteY11" fmla="*/ 60110 h 533898"/>
              <a:gd name="connsiteX12" fmla="*/ 167067 w 608046"/>
              <a:gd name="connsiteY12" fmla="*/ 0 h 533898"/>
              <a:gd name="connsiteX13" fmla="*/ 440956 w 608046"/>
              <a:gd name="connsiteY13" fmla="*/ 0 h 533898"/>
              <a:gd name="connsiteX14" fmla="*/ 467046 w 608046"/>
              <a:gd name="connsiteY14" fmla="*/ 15004 h 533898"/>
              <a:gd name="connsiteX15" fmla="*/ 604036 w 608046"/>
              <a:gd name="connsiteY15" fmla="*/ 251945 h 533898"/>
              <a:gd name="connsiteX16" fmla="*/ 604036 w 608046"/>
              <a:gd name="connsiteY16" fmla="*/ 281953 h 533898"/>
              <a:gd name="connsiteX17" fmla="*/ 467046 w 608046"/>
              <a:gd name="connsiteY17" fmla="*/ 518802 h 533898"/>
              <a:gd name="connsiteX18" fmla="*/ 440956 w 608046"/>
              <a:gd name="connsiteY18" fmla="*/ 533898 h 533898"/>
              <a:gd name="connsiteX19" fmla="*/ 167067 w 608046"/>
              <a:gd name="connsiteY19" fmla="*/ 533898 h 533898"/>
              <a:gd name="connsiteX20" fmla="*/ 141070 w 608046"/>
              <a:gd name="connsiteY20" fmla="*/ 518802 h 533898"/>
              <a:gd name="connsiteX21" fmla="*/ 4079 w 608046"/>
              <a:gd name="connsiteY21" fmla="*/ 281953 h 533898"/>
              <a:gd name="connsiteX22" fmla="*/ 4079 w 608046"/>
              <a:gd name="connsiteY22" fmla="*/ 251945 h 533898"/>
              <a:gd name="connsiteX23" fmla="*/ 141070 w 608046"/>
              <a:gd name="connsiteY23" fmla="*/ 15004 h 533898"/>
              <a:gd name="connsiteX24" fmla="*/ 167067 w 608046"/>
              <a:gd name="connsiteY24" fmla="*/ 0 h 53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046" h="533898">
                <a:moveTo>
                  <a:pt x="207202" y="99427"/>
                </a:moveTo>
                <a:lnTo>
                  <a:pt x="400869" y="99427"/>
                </a:lnTo>
                <a:lnTo>
                  <a:pt x="497748" y="266950"/>
                </a:lnTo>
                <a:lnTo>
                  <a:pt x="400869" y="434472"/>
                </a:lnTo>
                <a:lnTo>
                  <a:pt x="207202" y="434472"/>
                </a:lnTo>
                <a:lnTo>
                  <a:pt x="110415" y="266950"/>
                </a:lnTo>
                <a:close/>
                <a:moveTo>
                  <a:pt x="184398" y="60110"/>
                </a:moveTo>
                <a:lnTo>
                  <a:pt x="64830" y="266949"/>
                </a:lnTo>
                <a:lnTo>
                  <a:pt x="184398" y="473788"/>
                </a:lnTo>
                <a:lnTo>
                  <a:pt x="423625" y="473788"/>
                </a:lnTo>
                <a:lnTo>
                  <a:pt x="543193" y="266949"/>
                </a:lnTo>
                <a:lnTo>
                  <a:pt x="423625" y="60110"/>
                </a:lnTo>
                <a:close/>
                <a:moveTo>
                  <a:pt x="167067" y="0"/>
                </a:moveTo>
                <a:lnTo>
                  <a:pt x="440956" y="0"/>
                </a:lnTo>
                <a:cubicBezTo>
                  <a:pt x="451742" y="0"/>
                  <a:pt x="461699" y="5707"/>
                  <a:pt x="467046" y="15004"/>
                </a:cubicBezTo>
                <a:lnTo>
                  <a:pt x="604036" y="251945"/>
                </a:lnTo>
                <a:cubicBezTo>
                  <a:pt x="609383" y="261242"/>
                  <a:pt x="609383" y="272656"/>
                  <a:pt x="604036" y="281953"/>
                </a:cubicBezTo>
                <a:lnTo>
                  <a:pt x="467046" y="518802"/>
                </a:lnTo>
                <a:cubicBezTo>
                  <a:pt x="461699" y="528099"/>
                  <a:pt x="451742" y="533898"/>
                  <a:pt x="440956" y="533898"/>
                </a:cubicBezTo>
                <a:lnTo>
                  <a:pt x="167067" y="533898"/>
                </a:lnTo>
                <a:cubicBezTo>
                  <a:pt x="156281" y="533898"/>
                  <a:pt x="146417" y="528099"/>
                  <a:pt x="141070" y="518802"/>
                </a:cubicBezTo>
                <a:lnTo>
                  <a:pt x="4079" y="281953"/>
                </a:lnTo>
                <a:cubicBezTo>
                  <a:pt x="-1360" y="272656"/>
                  <a:pt x="-1360" y="261242"/>
                  <a:pt x="4079" y="251945"/>
                </a:cubicBezTo>
                <a:lnTo>
                  <a:pt x="141070" y="15004"/>
                </a:lnTo>
                <a:cubicBezTo>
                  <a:pt x="146417" y="5707"/>
                  <a:pt x="156373" y="0"/>
                  <a:pt x="167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直接连接符 10"/>
          <p:cNvCxnSpPr>
            <a:stCxn id="8" idx="19"/>
          </p:cNvCxnSpPr>
          <p:nvPr/>
        </p:nvCxnSpPr>
        <p:spPr>
          <a:xfrm>
            <a:off x="442714" y="740701"/>
            <a:ext cx="1141392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01" y="200349"/>
            <a:ext cx="2360059" cy="545864"/>
          </a:xfrm>
          <a:prstGeom prst="rect">
            <a:avLst/>
          </a:prstGeom>
        </p:spPr>
      </p:pic>
      <p:sp>
        <p:nvSpPr>
          <p:cNvPr id="17" name="原创设计师QQ598969553      _2"/>
          <p:cNvSpPr txBox="1"/>
          <p:nvPr/>
        </p:nvSpPr>
        <p:spPr>
          <a:xfrm>
            <a:off x="723008" y="305453"/>
            <a:ext cx="7296811" cy="491853"/>
          </a:xfrm>
          <a:prstGeom prst="rect">
            <a:avLst/>
          </a:prstGeom>
          <a:noFill/>
        </p:spPr>
        <p:txBody>
          <a:bodyPr wrap="square" lIns="80632" tIns="40316" rIns="80632" bIns="40316" rtlCol="0">
            <a:spAutoFit/>
          </a:bodyPr>
          <a:lstStyle/>
          <a:p>
            <a:r>
              <a:rPr lang="zh-CN" altLang="en-US" sz="2665" b="1" dirty="0">
                <a:latin typeface="阿里巴巴普惠体 3.0 105 Heavy" panose="00020600040101010101" charset="-122"/>
                <a:ea typeface="阿里巴巴普惠体 3.0 105 Heavy" panose="00020600040101010101" charset="-122"/>
                <a:cs typeface="阿里巴巴普惠体 3.0 105 Heavy" panose="00020600040101010101" charset="-122"/>
              </a:rPr>
              <a:t>提供的技术服务简介</a:t>
            </a:r>
            <a:endParaRPr lang="zh-CN" altLang="en-US" sz="2665" b="1" dirty="0">
              <a:latin typeface="阿里巴巴普惠体 3.0 105 Heavy" panose="00020600040101010101" charset="-122"/>
              <a:ea typeface="阿里巴巴普惠体 3.0 105 Heavy" panose="00020600040101010101" charset="-122"/>
              <a:cs typeface="阿里巴巴普惠体 3.0 105 Heavy" panose="00020600040101010101" charset="-122"/>
            </a:endParaRPr>
          </a:p>
        </p:txBody>
      </p:sp>
      <p:sp>
        <p:nvSpPr>
          <p:cNvPr id="2" name="AutoShape 19"/>
          <p:cNvSpPr>
            <a:spLocks noChangeArrowheads="1"/>
          </p:cNvSpPr>
          <p:nvPr/>
        </p:nvSpPr>
        <p:spPr bwMode="gray">
          <a:xfrm>
            <a:off x="3187739" y="3445727"/>
            <a:ext cx="432000" cy="360000"/>
          </a:xfrm>
          <a:prstGeom prst="rightArrow">
            <a:avLst>
              <a:gd name="adj1" fmla="val 55833"/>
              <a:gd name="adj2" fmla="val 62718"/>
            </a:avLst>
          </a:prstGeom>
          <a:solidFill>
            <a:schemeClr val="tx2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3139" y="2071746"/>
            <a:ext cx="2160000" cy="3528000"/>
            <a:chOff x="963139" y="2426722"/>
            <a:chExt cx="2160000" cy="3528000"/>
          </a:xfrm>
          <a:solidFill>
            <a:schemeClr val="bg1">
              <a:lumMod val="65000"/>
            </a:schemeClr>
          </a:solidFill>
        </p:grpSpPr>
        <p:sp>
          <p:nvSpPr>
            <p:cNvPr id="4" name="AutoShape 2"/>
            <p:cNvSpPr>
              <a:spLocks noChangeArrowheads="1"/>
            </p:cNvSpPr>
            <p:nvPr/>
          </p:nvSpPr>
          <p:spPr bwMode="gray">
            <a:xfrm>
              <a:off x="963139" y="2426722"/>
              <a:ext cx="2160000" cy="352800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EAEAEA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Text Box 8"/>
            <p:cNvSpPr txBox="1">
              <a:spLocks noChangeArrowheads="1"/>
            </p:cNvSpPr>
            <p:nvPr/>
          </p:nvSpPr>
          <p:spPr bwMode="gray">
            <a:xfrm>
              <a:off x="1068659" y="3157162"/>
              <a:ext cx="1980000" cy="15573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需求分析、行业分析、技术咨询、架构设计等服务，以整体、专业的规划为用户提供稳定、灵活、高效的基础架构</a:t>
              </a:r>
              <a:endPara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Text Box 9"/>
            <p:cNvSpPr txBox="1">
              <a:spLocks noChangeArrowheads="1"/>
            </p:cNvSpPr>
            <p:nvPr/>
          </p:nvSpPr>
          <p:spPr bwMode="gray">
            <a:xfrm>
              <a:off x="1098613" y="2641225"/>
              <a:ext cx="1882775" cy="396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规划设计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Line 22"/>
            <p:cNvSpPr>
              <a:spLocks noChangeShapeType="1"/>
            </p:cNvSpPr>
            <p:nvPr/>
          </p:nvSpPr>
          <p:spPr bwMode="gray">
            <a:xfrm>
              <a:off x="1061564" y="3077787"/>
              <a:ext cx="1980000" cy="0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prstDash val="sysDot"/>
              <a:round/>
            </a:ln>
            <a:effectLst>
              <a:prstShdw prst="shdw17" dist="17961" dir="13500000">
                <a:schemeClr val="tx1">
                  <a:alpha val="50000"/>
                </a:schemeClr>
              </a:prst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75447" y="2071746"/>
            <a:ext cx="2160000" cy="3528000"/>
            <a:chOff x="3820476" y="2483006"/>
            <a:chExt cx="2160000" cy="35280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" name="AutoShape 4"/>
            <p:cNvSpPr>
              <a:spLocks noChangeArrowheads="1"/>
            </p:cNvSpPr>
            <p:nvPr/>
          </p:nvSpPr>
          <p:spPr bwMode="gray">
            <a:xfrm>
              <a:off x="3820476" y="2483006"/>
              <a:ext cx="2160000" cy="352800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EAEAEA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gray">
            <a:xfrm>
              <a:off x="4009776" y="2691707"/>
              <a:ext cx="1882775" cy="396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建设实施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3881595" y="3225049"/>
              <a:ext cx="2037762" cy="18574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latin typeface="CIDFont+F2"/>
                  <a:ea typeface="宋体" panose="02010600030101010101" pitchFamily="2" charset="-122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采购、安装、部署、实施、迁移等专业服务，通过组织专业的项目实施，确保交付高质量的实施成果，将前期的规划设计蓝图落地实现</a:t>
              </a:r>
              <a:endPara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gray">
            <a:xfrm>
              <a:off x="3912551" y="3134071"/>
              <a:ext cx="1980000" cy="0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prstDash val="sysDot"/>
              <a:round/>
            </a:ln>
            <a:effectLst>
              <a:prstShdw prst="shdw17" dist="17961" dir="13500000">
                <a:schemeClr val="tx1">
                  <a:alpha val="50000"/>
                </a:schemeClr>
              </a:prst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87755" y="2071746"/>
            <a:ext cx="2160000" cy="3528000"/>
            <a:chOff x="6274826" y="2566422"/>
            <a:chExt cx="2160000" cy="3528000"/>
          </a:xfrm>
          <a:solidFill>
            <a:schemeClr val="tx2"/>
          </a:solidFill>
        </p:grpSpPr>
        <p:sp>
          <p:nvSpPr>
            <p:cNvPr id="18" name="AutoShape 5"/>
            <p:cNvSpPr>
              <a:spLocks noChangeArrowheads="1"/>
            </p:cNvSpPr>
            <p:nvPr/>
          </p:nvSpPr>
          <p:spPr bwMode="gray">
            <a:xfrm>
              <a:off x="6274826" y="2566422"/>
              <a:ext cx="2160000" cy="352800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EAEAEA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gray">
            <a:xfrm>
              <a:off x="6442500" y="2783493"/>
              <a:ext cx="1882775" cy="396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运维管理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gray">
            <a:xfrm>
              <a:off x="6341501" y="3291726"/>
              <a:ext cx="2026650" cy="18574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latin typeface="CIDFont+F2"/>
                  <a:ea typeface="宋体" panose="02010600030101010101" pitchFamily="2" charset="-122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驻场保障、定期巡检、升级迁移、安全加固、整体运维、监控管理、运维管理、自动化巡检及技术培训服务等，以专业的维护能力让信息系统持久安全</a:t>
              </a:r>
              <a:endPara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Line 24"/>
            <p:cNvSpPr>
              <a:spLocks noChangeShapeType="1"/>
            </p:cNvSpPr>
            <p:nvPr/>
          </p:nvSpPr>
          <p:spPr bwMode="gray">
            <a:xfrm>
              <a:off x="6393888" y="3217487"/>
              <a:ext cx="1980000" cy="0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prstDash val="sysDot"/>
              <a:round/>
            </a:ln>
            <a:effectLst>
              <a:prstShdw prst="shdw17" dist="17961" dir="13500000">
                <a:schemeClr val="tx1">
                  <a:alpha val="50000"/>
                </a:schemeClr>
              </a:prst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100063" y="2071746"/>
            <a:ext cx="2160000" cy="3528000"/>
            <a:chOff x="9100063" y="2483006"/>
            <a:chExt cx="2160000" cy="3528000"/>
          </a:xfrm>
          <a:solidFill>
            <a:schemeClr val="tx2">
              <a:lumMod val="75000"/>
            </a:schemeClr>
          </a:solidFill>
        </p:grpSpPr>
        <p:sp>
          <p:nvSpPr>
            <p:cNvPr id="23" name="AutoShape 6"/>
            <p:cNvSpPr>
              <a:spLocks noChangeArrowheads="1"/>
            </p:cNvSpPr>
            <p:nvPr/>
          </p:nvSpPr>
          <p:spPr bwMode="gray">
            <a:xfrm>
              <a:off x="9100063" y="2483006"/>
              <a:ext cx="2160000" cy="352800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EAEAEA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Text Box 12"/>
            <p:cNvSpPr txBox="1">
              <a:spLocks noChangeArrowheads="1"/>
            </p:cNvSpPr>
            <p:nvPr/>
          </p:nvSpPr>
          <p:spPr bwMode="gray">
            <a:xfrm>
              <a:off x="9256625" y="2691707"/>
              <a:ext cx="1882775" cy="396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优化提升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gray">
            <a:xfrm>
              <a:off x="9190063" y="3226410"/>
              <a:ext cx="1980000" cy="2157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latin typeface="CIDFont+F2"/>
                  <a:ea typeface="宋体" panose="02010600030101010101" pitchFamily="2" charset="-122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包括数据模型优化、应用性能优化、产品性能优化、管理流程优化、数据归档、数据治理等，持续不断的优化以确保</a:t>
              </a:r>
              <a:r>
                <a: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IT </a:t>
              </a: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信息系统长期以最良好、最安全的状态运行</a:t>
              </a:r>
              <a:endPara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gray">
            <a:xfrm>
              <a:off x="9233413" y="3134071"/>
              <a:ext cx="1980000" cy="0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prstDash val="sysDot"/>
              <a:round/>
            </a:ln>
            <a:effectLst>
              <a:prstShdw prst="shdw17" dist="17961" dir="13500000">
                <a:schemeClr val="tx1">
                  <a:alpha val="50000"/>
                </a:schemeClr>
              </a:prstShdw>
            </a:effec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7" name="AutoShape 19"/>
          <p:cNvSpPr>
            <a:spLocks noChangeArrowheads="1"/>
          </p:cNvSpPr>
          <p:nvPr/>
        </p:nvSpPr>
        <p:spPr bwMode="gray">
          <a:xfrm>
            <a:off x="5927901" y="3445727"/>
            <a:ext cx="432000" cy="360000"/>
          </a:xfrm>
          <a:prstGeom prst="rightArrow">
            <a:avLst>
              <a:gd name="adj1" fmla="val 55833"/>
              <a:gd name="adj2" fmla="val 62718"/>
            </a:avLst>
          </a:prstGeom>
          <a:solidFill>
            <a:schemeClr val="tx2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AutoShape 19"/>
          <p:cNvSpPr>
            <a:spLocks noChangeArrowheads="1"/>
          </p:cNvSpPr>
          <p:nvPr/>
        </p:nvSpPr>
        <p:spPr bwMode="gray">
          <a:xfrm>
            <a:off x="8668063" y="3445727"/>
            <a:ext cx="432000" cy="360000"/>
          </a:xfrm>
          <a:prstGeom prst="rightArrow">
            <a:avLst>
              <a:gd name="adj1" fmla="val 55833"/>
              <a:gd name="adj2" fmla="val 62718"/>
            </a:avLst>
          </a:prstGeom>
          <a:solidFill>
            <a:schemeClr val="tx2"/>
          </a:solidFill>
          <a:ln>
            <a:noFill/>
          </a:ln>
          <a:effectLst>
            <a:outerShdw dist="28398" dir="3806097" algn="ctr" rotWithShape="0">
              <a:srgbClr val="B2B2B2"/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666573" y="110288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全生命周期运维服务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0" name="直接连接符 8"/>
          <p:cNvCxnSpPr/>
          <p:nvPr/>
        </p:nvCxnSpPr>
        <p:spPr>
          <a:xfrm>
            <a:off x="4305670" y="1655527"/>
            <a:ext cx="3639845" cy="0"/>
          </a:xfrm>
          <a:prstGeom prst="line">
            <a:avLst/>
          </a:prstGeom>
          <a:ln w="28575">
            <a:solidFill>
              <a:schemeClr val="tx2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963139" y="5808447"/>
            <a:ext cx="10296924" cy="65297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扎根成都，服务西部，面向全国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PRING_PRESENTATION_TITLE" val="03"/>
  <p:tag name="commondata" val="eyJoZGlkIjoiYmM4MDIyNDI3NmQzN2YxZjI0MmYxMWRjOTRkMTA1NzQifQ=="/>
</p:tagLst>
</file>

<file path=ppt/theme/theme1.xml><?xml version="1.0" encoding="utf-8"?>
<a:theme xmlns:a="http://schemas.openxmlformats.org/drawingml/2006/main" name="Office 主题​​">
  <a:themeElements>
    <a:clrScheme name="自定义 106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61616"/>
      </a:accent1>
      <a:accent2>
        <a:srgbClr val="A02525"/>
      </a:accent2>
      <a:accent3>
        <a:srgbClr val="C60C2B"/>
      </a:accent3>
      <a:accent4>
        <a:srgbClr val="868686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68">
    <a:dk1>
      <a:srgbClr val="000000"/>
    </a:dk1>
    <a:lt1>
      <a:srgbClr val="FFFFFF"/>
    </a:lt1>
    <a:dk2>
      <a:srgbClr val="778495"/>
    </a:dk2>
    <a:lt2>
      <a:srgbClr val="F0F0F0"/>
    </a:lt2>
    <a:accent1>
      <a:srgbClr val="561616"/>
    </a:accent1>
    <a:accent2>
      <a:srgbClr val="A02525"/>
    </a:accent2>
    <a:accent3>
      <a:srgbClr val="C60C2B"/>
    </a:accent3>
    <a:accent4>
      <a:srgbClr val="868686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068">
    <a:dk1>
      <a:srgbClr val="000000"/>
    </a:dk1>
    <a:lt1>
      <a:srgbClr val="FFFFFF"/>
    </a:lt1>
    <a:dk2>
      <a:srgbClr val="778495"/>
    </a:dk2>
    <a:lt2>
      <a:srgbClr val="F0F0F0"/>
    </a:lt2>
    <a:accent1>
      <a:srgbClr val="561616"/>
    </a:accent1>
    <a:accent2>
      <a:srgbClr val="A02525"/>
    </a:accent2>
    <a:accent3>
      <a:srgbClr val="C60C2B"/>
    </a:accent3>
    <a:accent4>
      <a:srgbClr val="868686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0</TotalTime>
  <Words>4991</Words>
  <Application>WPS 演示</Application>
  <PresentationFormat>宽屏</PresentationFormat>
  <Paragraphs>801</Paragraphs>
  <Slides>55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3" baseType="lpstr">
      <vt:lpstr>Arial</vt:lpstr>
      <vt:lpstr>宋体</vt:lpstr>
      <vt:lpstr>Wingdings</vt:lpstr>
      <vt:lpstr>Malgun Gothic Semilight</vt:lpstr>
      <vt:lpstr>阿里巴巴普惠体 3.0 105 Heavy</vt:lpstr>
      <vt:lpstr>微软雅黑</vt:lpstr>
      <vt:lpstr>CIDFont+F2</vt:lpstr>
      <vt:lpstr>Segoe Print</vt:lpstr>
      <vt:lpstr>Arial Unicode MS</vt:lpstr>
      <vt:lpstr>Calibri</vt:lpstr>
      <vt:lpstr>Lato Regular</vt:lpstr>
      <vt:lpstr>Times New Roman</vt:lpstr>
      <vt:lpstr>阿里巴巴普惠体 Light</vt:lpstr>
      <vt:lpstr>黑体</vt:lpstr>
      <vt:lpstr>仿宋</vt:lpstr>
      <vt:lpstr>优设标题黑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锐旗设计；https://9ppt.taobao.com</dc:description>
  <cp:lastModifiedBy>86136</cp:lastModifiedBy>
  <cp:revision>3</cp:revision>
  <dcterms:created xsi:type="dcterms:W3CDTF">2017-11-26T18:46:00Z</dcterms:created>
  <dcterms:modified xsi:type="dcterms:W3CDTF">2025-02-26T02:48:15Z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5FA34562790A49CEBB3563052BEDB862_12</vt:lpwstr>
  </property>
  <property fmtid="{D5CDD505-2E9C-101B-9397-08002B2CF9AE}" pid="3" name="KSOProductBuildVer">
    <vt:lpwstr>2052-12.1.0.16120</vt:lpwstr>
  </property>
</Properties>
</file>